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8" r:id="rId73"/>
    <p:sldId id="327"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3" r:id="rId97"/>
    <p:sldId id="354" r:id="rId98"/>
    <p:sldId id="355" r:id="rId99"/>
    <p:sldId id="356" r:id="rId100"/>
    <p:sldId id="357" r:id="rId101"/>
    <p:sldId id="358" r:id="rId102"/>
    <p:sldId id="359" r:id="rId103"/>
    <p:sldId id="360" r:id="rId104"/>
    <p:sldId id="351" r:id="rId105"/>
    <p:sldId id="361" r:id="rId106"/>
    <p:sldId id="362" r:id="rId107"/>
    <p:sldId id="363" r:id="rId108"/>
    <p:sldId id="364" r:id="rId109"/>
    <p:sldId id="365" r:id="rId110"/>
    <p:sldId id="366" r:id="rId111"/>
    <p:sldId id="367" r:id="rId112"/>
    <p:sldId id="368" r:id="rId113"/>
  </p:sldIdLst>
  <p:sldSz cx="12192000" cy="6858000"/>
  <p:notesSz cx="6858000" cy="9144000"/>
  <p:embeddedFontLst>
    <p:embeddedFont>
      <p:font typeface="Century Gothic" panose="020B0502020202020204" pitchFamily="34" charset="0"/>
      <p:regular r:id="rId115"/>
      <p:bold r:id="rId116"/>
      <p:italic r:id="rId117"/>
      <p:boldItalic r:id="rId11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FDDCC"/>
          </a:solidFill>
        </a:fill>
      </a:tcStyle>
    </a:wholeTbl>
    <a:band2H>
      <a:tcTxStyle/>
      <a:tcStyle>
        <a:tcBdr/>
        <a:fill>
          <a:solidFill>
            <a:srgbClr val="FFEFE7"/>
          </a:solidFill>
        </a:fill>
      </a:tcStyle>
    </a:band2H>
    <a:firstCol>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FDDCC"/>
          </a:solidFill>
        </a:fill>
      </a:tcStyle>
    </a:firstCol>
    <a:lastRow>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FEFE7"/>
          </a:solidFill>
        </a:fill>
      </a:tcStyle>
    </a:lastRow>
    <a:firstRow>
      <a:tcTxStyle b="on"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FEFE7"/>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DCC"/>
          </a:solidFill>
        </a:fill>
      </a:tcStyle>
    </a:wholeTbl>
    <a:band2H>
      <a:tcTxStyle/>
      <a:tcStyle>
        <a:tcBdr/>
        <a:fill>
          <a:solidFill>
            <a:srgbClr val="FFEF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ECF"/>
          </a:solidFill>
        </a:fill>
      </a:tcStyle>
    </a:wholeTbl>
    <a:band2H>
      <a:tcTxStyle/>
      <a:tcStyle>
        <a:tcBdr/>
        <a:fill>
          <a:solidFill>
            <a:srgbClr val="EEF6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 name="Shape 10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ing.skills4eosc.eu/mod/forum/view.php?id=218&amp;forceview=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Imagine that you are walking in the city and you see a bicycle propped against a wall. It’s a very nice bicycle. You would love to take it. It’s exactly what you need. You could make good use of it. But… you’re not sure if you can. Why did the owner leave it here? There is no one around you could ask. What if you take the bicycle and get in trouble? You don’t want to take the risk. So you leave the bicycle and you walk away.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xfrm>
            <a:off x="381000" y="685800"/>
            <a:ext cx="6096000" cy="3429000"/>
          </a:xfrm>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Put the link to the learning activity in the Forum in the chat: </a:t>
            </a:r>
            <a:r>
              <a:rPr u="sng">
                <a:solidFill>
                  <a:srgbClr val="0563C1"/>
                </a:solidFill>
                <a:uFill>
                  <a:solidFill>
                    <a:srgbClr val="0563C1"/>
                  </a:solidFill>
                </a:uFill>
                <a:hlinkClick r:id="rId3"/>
              </a:rPr>
              <a:t>https://learning.skills4eosc.eu/mod/forum/view.php?id=218&amp;forceview=1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Rubrik och innehåll med 2 medelhög bild">
    <p:spTree>
      <p:nvGrpSpPr>
        <p:cNvPr id="1" name=""/>
        <p:cNvGrpSpPr/>
        <p:nvPr/>
      </p:nvGrpSpPr>
      <p:grpSpPr>
        <a:xfrm>
          <a:off x="0" y="0"/>
          <a:ext cx="0" cy="0"/>
          <a:chOff x="0" y="0"/>
          <a:chExt cx="0" cy="0"/>
        </a:xfrm>
      </p:grpSpPr>
      <p:sp>
        <p:nvSpPr>
          <p:cNvPr id="92" name="Platshållare för bild 19"/>
          <p:cNvSpPr>
            <a:spLocks noGrp="1"/>
          </p:cNvSpPr>
          <p:nvPr>
            <p:ph type="pic" sz="half" idx="21"/>
          </p:nvPr>
        </p:nvSpPr>
        <p:spPr>
          <a:xfrm>
            <a:off x="7901258" y="2727728"/>
            <a:ext cx="4290741" cy="4130273"/>
          </a:xfrm>
          <a:prstGeom prst="rect">
            <a:avLst/>
          </a:prstGeom>
        </p:spPr>
        <p:txBody>
          <a:bodyPr lIns="91439" rIns="91439">
            <a:noAutofit/>
          </a:bodyPr>
          <a:lstStyle/>
          <a:p>
            <a:endParaRPr/>
          </a:p>
        </p:txBody>
      </p:sp>
      <p:sp>
        <p:nvSpPr>
          <p:cNvPr id="93" name="Platshållare för bild 20"/>
          <p:cNvSpPr>
            <a:spLocks noGrp="1"/>
          </p:cNvSpPr>
          <p:nvPr>
            <p:ph type="pic" sz="quarter" idx="22"/>
          </p:nvPr>
        </p:nvSpPr>
        <p:spPr>
          <a:xfrm>
            <a:off x="6261608" y="0"/>
            <a:ext cx="3519311" cy="3007909"/>
          </a:xfrm>
          <a:prstGeom prst="rect">
            <a:avLst/>
          </a:prstGeom>
        </p:spPr>
        <p:txBody>
          <a:bodyPr lIns="91439" rIns="91439">
            <a:noAutofit/>
          </a:bodyPr>
          <a:lstStyle/>
          <a:p>
            <a:endParaRPr/>
          </a:p>
        </p:txBody>
      </p:sp>
      <p:sp>
        <p:nvSpPr>
          <p:cNvPr id="94" name="Ellips 9"/>
          <p:cNvSpPr/>
          <p:nvPr/>
        </p:nvSpPr>
        <p:spPr>
          <a:xfrm>
            <a:off x="10420567" y="1364732"/>
            <a:ext cx="947489" cy="921787"/>
          </a:xfrm>
          <a:prstGeom prst="ellipse">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95" name="Båge 11"/>
          <p:cNvSpPr/>
          <p:nvPr/>
        </p:nvSpPr>
        <p:spPr>
          <a:xfrm rot="4759070" flipV="1">
            <a:off x="5896042" y="1918749"/>
            <a:ext cx="1820521" cy="1157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54" y="0"/>
                  <a:pt x="17673" y="8419"/>
                  <a:pt x="21600" y="21600"/>
                </a:cubicBezTo>
              </a:path>
            </a:pathLst>
          </a:custGeom>
          <a:ln w="127000" cap="rnd">
            <a:solidFill>
              <a:schemeClr val="accent4"/>
            </a:solidFill>
            <a:prstDash val="dash"/>
            <a:miter/>
          </a:ln>
        </p:spPr>
        <p:txBody>
          <a:bodyPr lIns="45719" rIns="45719" anchor="ctr"/>
          <a:lstStyle/>
          <a:p>
            <a:pPr algn="ctr"/>
            <a:endParaRPr/>
          </a:p>
        </p:txBody>
      </p:sp>
      <p:sp>
        <p:nvSpPr>
          <p:cNvPr id="96" name="Klicka här för att ändra format"/>
          <p:cNvSpPr txBox="1">
            <a:spLocks noGrp="1"/>
          </p:cNvSpPr>
          <p:nvPr>
            <p:ph type="title" hasCustomPrompt="1"/>
          </p:nvPr>
        </p:nvSpPr>
        <p:spPr>
          <a:xfrm>
            <a:off x="841247" y="365759"/>
            <a:ext cx="5120642" cy="1325882"/>
          </a:xfrm>
          <a:prstGeom prst="rect">
            <a:avLst/>
          </a:prstGeom>
        </p:spPr>
        <p:txBody>
          <a:bodyPr/>
          <a:lstStyle/>
          <a:p>
            <a:r>
              <a:t>Klicka här för att ändra format</a:t>
            </a:r>
          </a:p>
        </p:txBody>
      </p:sp>
      <p:sp>
        <p:nvSpPr>
          <p:cNvPr id="97" name="Body Level One…"/>
          <p:cNvSpPr txBox="1">
            <a:spLocks noGrp="1"/>
          </p:cNvSpPr>
          <p:nvPr>
            <p:ph type="body" sz="half" idx="1" hasCustomPrompt="1"/>
          </p:nvPr>
        </p:nvSpPr>
        <p:spPr>
          <a:xfrm>
            <a:off x="841247" y="1828800"/>
            <a:ext cx="5093210" cy="4352545"/>
          </a:xfrm>
          <a:prstGeom prst="rect">
            <a:avLst/>
          </a:prstGeom>
        </p:spPr>
        <p:txBody>
          <a:bodyPr/>
          <a:lstStyle>
            <a:lvl1pPr marL="0" indent="0">
              <a:buSzTx/>
              <a:buFontTx/>
              <a:buNone/>
              <a:defRPr sz="2400"/>
            </a:lvl1pPr>
            <a:lvl2pPr marL="228600" indent="-228600">
              <a:buFontTx/>
              <a:defRPr sz="2400"/>
            </a:lvl2pPr>
            <a:lvl3pPr marL="502919" indent="-274319">
              <a:buFontTx/>
              <a:defRPr sz="2400"/>
            </a:lvl3pPr>
            <a:lvl4pPr marL="762000" indent="-304800">
              <a:buFontTx/>
              <a:defRPr sz="2400"/>
            </a:lvl4pPr>
            <a:lvl5pPr marL="2133600" indent="-304800">
              <a:buFontTx/>
              <a:defRPr sz="2400"/>
            </a:lvl5pPr>
          </a:lstStyle>
          <a:p>
            <a:r>
              <a:t>Redigera format för bakgrundstext</a:t>
            </a:r>
          </a:p>
          <a:p>
            <a:pPr lvl="1"/>
            <a:endParaRPr/>
          </a:p>
          <a:p>
            <a:pPr lvl="2"/>
            <a:endParaRPr/>
          </a:p>
          <a:p>
            <a:pPr lvl="3"/>
            <a:endParaRPr/>
          </a:p>
          <a:p>
            <a:pPr lvl="4"/>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contenuto">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testazione sezion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ue contenuti">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fronto">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egnaposto testo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uto con didascalia">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egnaposto testo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magine con didascalia">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Segnaposto immagine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entury Gothic"/>
          <a:ea typeface="Century Gothic"/>
          <a:cs typeface="Century Gothic"/>
          <a:sym typeface="Century Gothic"/>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flic.kr/p/6kHZ9r"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data.europa.eu/sites/default/files/d2.1.2_training_module_2.5_data_and_metadata_licensing_en_edp.pdf"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workplace.skills4eosc.eu/Products/Files/DocEditor.aspx?fileid=4543&amp;action=view"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chooser-beta.creativecommons.org/" TargetMode="External"/><Relationship Id="rId2" Type="http://schemas.openxmlformats.org/officeDocument/2006/relationships/hyperlink" Target="https://workplace.skills4eosc.eu/Products/Files/DocEditor.aspx?fileid=4543&amp;action=view" TargetMode="External"/><Relationship Id="rId1" Type="http://schemas.openxmlformats.org/officeDocument/2006/relationships/slideLayout" Target="../slideLayouts/slideLayout2.xml"/><Relationship Id="rId6" Type="http://schemas.openxmlformats.org/officeDocument/2006/relationships/hyperlink" Target="https://wikieducator.org/File:License-layers.png" TargetMode="External"/><Relationship Id="rId5" Type="http://schemas.openxmlformats.org/officeDocument/2006/relationships/hyperlink" Target="https://wikieducator.org/Creative_Commons_unplugged/Anatomy_of_a_CC_license" TargetMode="External"/><Relationship Id="rId4"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learning.skills4eosc.eu/mod/assign/view.php?id=217"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learning.skills4eosc.eu/mod/questionnaire/view.php?id=260"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data.europa.eu/sites/default/files/d2.1.2_training_module_2.5_data_and_metadata_licensing_en_edp.pdf" TargetMode="External"/><Relationship Id="rId2" Type="http://schemas.openxmlformats.org/officeDocument/2006/relationships/hyperlink" Target="https://eprints.gla.ac.uk/171316/1/171316.pdf" TargetMode="External"/><Relationship Id="rId1" Type="http://schemas.openxmlformats.org/officeDocument/2006/relationships/slideLayout" Target="../slideLayouts/slideLayout2.xml"/><Relationship Id="rId6" Type="http://schemas.openxmlformats.org/officeDocument/2006/relationships/hyperlink" Target="https://www.fosteropenscience.eu/content/fact-sheet-creative-commons-open-science" TargetMode="External"/><Relationship Id="rId5" Type="http://schemas.openxmlformats.org/officeDocument/2006/relationships/hyperlink" Target="https://github.com/saverkamp/beyond-open-data/blob/master/DataGuide.md" TargetMode="External"/><Relationship Id="rId4" Type="http://schemas.openxmlformats.org/officeDocument/2006/relationships/hyperlink" Target="https://dmeg.cessda.eu/Data-Management-Expert-Guide/6.-Archive-Publish/Publishing-with-CESSDA-archives/Licensing-your-data"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datascience.codata.org/articles/10.5334/dsj-2021-025" TargetMode="External"/><Relationship Id="rId2" Type="http://schemas.openxmlformats.org/officeDocument/2006/relationships/hyperlink" Target="https://data.europa.eu/sites/default/files/report/Licence%20compatibility%20in%20Europe%20a%20winding%20road%20to%20Creative%20Commons_EN.pdf" TargetMode="External"/><Relationship Id="rId1" Type="http://schemas.openxmlformats.org/officeDocument/2006/relationships/slideLayout" Target="../slideLayouts/slideLayout2.xml"/><Relationship Id="rId6" Type="http://schemas.openxmlformats.org/officeDocument/2006/relationships/hyperlink" Target="https://doi.org/10.5281/zenodo.3712065" TargetMode="External"/><Relationship Id="rId5" Type="http://schemas.openxmlformats.org/officeDocument/2006/relationships/hyperlink" Target="https://howtofair.dk/how-to-fair/data-licences" TargetMode="External"/><Relationship Id="rId4" Type="http://schemas.openxmlformats.org/officeDocument/2006/relationships/hyperlink" Target="https://univerlag.uni-goettingen.de/bitstream/handle/3/isbn-978-3-86395-539-7/Engelhardt_FAIR.pdf?sequence=1&amp;isAllowed=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doi.org/10.5281/zenodo.10786147" TargetMode="External"/><Relationship Id="rId5" Type="http://schemas.openxmlformats.org/officeDocument/2006/relationships/hyperlink" Target="https://doi.org/10.1038/s41597-022-01710-x" TargetMode="External"/><Relationship Id="rId4" Type="http://schemas.openxmlformats.org/officeDocument/2006/relationships/hyperlink" Target="https://www.gofair.foundation/r1-1"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data.europa.eu/sites/default/files/course/Licence%20compatibility%20in%20Europe%20a%20winding%20road%20to%20Creative%20Commons_EN.pdf" TargetMode="External"/><Relationship Id="rId2" Type="http://schemas.openxmlformats.org/officeDocument/2006/relationships/hyperlink" Target="https://www.dcc.ac.uk/guidance/how-guides/license-research-data#fn18x0" TargetMode="External"/><Relationship Id="rId1" Type="http://schemas.openxmlformats.org/officeDocument/2006/relationships/slideLayout" Target="../slideLayouts/slideLayout2.xml"/><Relationship Id="rId6" Type="http://schemas.openxmlformats.org/officeDocument/2006/relationships/hyperlink" Target="https://oercommons.org/courseware/lesson/94649/overview" TargetMode="External"/><Relationship Id="rId5" Type="http://schemas.openxmlformats.org/officeDocument/2006/relationships/hyperlink" Target="https://ardc.edu.au/resource/research-data-rights-management-guide/" TargetMode="External"/><Relationship Id="rId4" Type="http://schemas.openxmlformats.org/officeDocument/2006/relationships/hyperlink" Target="https://rdmkit.elixir-europe.org/licensing"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gofair.foundation/r1-1"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2.xml"/><Relationship Id="rId5" Type="http://schemas.openxmlformats.org/officeDocument/2006/relationships/hyperlink" Target="https://doi.org/10.5281/zenodo.10786147" TargetMode="External"/><Relationship Id="rId4" Type="http://schemas.openxmlformats.org/officeDocument/2006/relationships/hyperlink" Target="https://doi.org/10.1038/s41597-022-01710-x"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pixabay.com/" TargetMode="External"/><Relationship Id="rId3" Type="http://schemas.openxmlformats.org/officeDocument/2006/relationships/hyperlink" Target="https://eprints.gla.ac.uk/171316/1/171316.pdf" TargetMode="External"/><Relationship Id="rId7" Type="http://schemas.openxmlformats.org/officeDocument/2006/relationships/image" Target="../media/image6.jpeg"/><Relationship Id="rId2" Type="http://schemas.openxmlformats.org/officeDocument/2006/relationships/hyperlink" Target="https://oercommons.org/courseware/lesson/94649/overview" TargetMode="External"/><Relationship Id="rId1" Type="http://schemas.openxmlformats.org/officeDocument/2006/relationships/slideLayout" Target="../slideLayouts/slideLayout7.xml"/><Relationship Id="rId6" Type="http://schemas.openxmlformats.org/officeDocument/2006/relationships/hyperlink" Target="https://univerlag.uni-goettingen.de/bitstream/handle/3/isbn-978-3-86395-539-7/Engelhardt_FAIR.pdf?sequence=1&amp;isAllowed=y" TargetMode="External"/><Relationship Id="rId5" Type="http://schemas.openxmlformats.org/officeDocument/2006/relationships/hyperlink" Target="https://esciencecenter-digital-skills.github.io/software-support-essentials/#/4" TargetMode="External"/><Relationship Id="rId4" Type="http://schemas.openxmlformats.org/officeDocument/2006/relationships/hyperlink" Target="https://rdmkit.elixir-europe.org/licensing" TargetMode="External"/><Relationship Id="rId9"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hyperlink" Target="https://pixabay.com/" TargetMode="External"/><Relationship Id="rId3" Type="http://schemas.openxmlformats.org/officeDocument/2006/relationships/hyperlink" Target="https://eprints.gla.ac.uk/171316/1/171316.pdf" TargetMode="External"/><Relationship Id="rId7" Type="http://schemas.openxmlformats.org/officeDocument/2006/relationships/image" Target="../media/image6.jpeg"/><Relationship Id="rId2" Type="http://schemas.openxmlformats.org/officeDocument/2006/relationships/hyperlink" Target="https://oercommons.org/courseware/lesson/94649/overview" TargetMode="External"/><Relationship Id="rId1" Type="http://schemas.openxmlformats.org/officeDocument/2006/relationships/slideLayout" Target="../slideLayouts/slideLayout7.xml"/><Relationship Id="rId6" Type="http://schemas.openxmlformats.org/officeDocument/2006/relationships/hyperlink" Target="https://univerlag.uni-goettingen.de/bitstream/handle/3/isbn-978-3-86395-539-7/Engelhardt_FAIR.pdf?sequence=1&amp;isAllowed=y" TargetMode="External"/><Relationship Id="rId5" Type="http://schemas.openxmlformats.org/officeDocument/2006/relationships/hyperlink" Target="https://esciencecenter-digital-skills.github.io/software-support-essentials/#/4" TargetMode="External"/><Relationship Id="rId4" Type="http://schemas.openxmlformats.org/officeDocument/2006/relationships/hyperlink" Target="https://rdmkit.elixir-europe.org/licensing" TargetMode="External"/><Relationship Id="rId9" Type="http://schemas.openxmlformats.org/officeDocument/2006/relationships/image" Target="../media/image7.jpeg"/></Relationships>
</file>

<file path=ppt/slides/_rels/slide15.xml.rels><?xml version="1.0" encoding="UTF-8" standalone="yes"?>
<Relationships xmlns="http://schemas.openxmlformats.org/package/2006/relationships"><Relationship Id="rId8" Type="http://schemas.openxmlformats.org/officeDocument/2006/relationships/hyperlink" Target="https://pixabay.com/" TargetMode="External"/><Relationship Id="rId3" Type="http://schemas.openxmlformats.org/officeDocument/2006/relationships/hyperlink" Target="https://eprints.gla.ac.uk/171316/1/171316.pdf" TargetMode="External"/><Relationship Id="rId7" Type="http://schemas.openxmlformats.org/officeDocument/2006/relationships/image" Target="../media/image6.jpeg"/><Relationship Id="rId2" Type="http://schemas.openxmlformats.org/officeDocument/2006/relationships/hyperlink" Target="https://oercommons.org/courseware/lesson/94649/overview" TargetMode="External"/><Relationship Id="rId1" Type="http://schemas.openxmlformats.org/officeDocument/2006/relationships/slideLayout" Target="../slideLayouts/slideLayout7.xml"/><Relationship Id="rId6" Type="http://schemas.openxmlformats.org/officeDocument/2006/relationships/hyperlink" Target="https://univerlag.uni-goettingen.de/bitstream/handle/3/isbn-978-3-86395-539-7/Engelhardt_FAIR.pdf?sequence=1&amp;isAllowed=y" TargetMode="External"/><Relationship Id="rId5" Type="http://schemas.openxmlformats.org/officeDocument/2006/relationships/hyperlink" Target="https://esciencecenter-digital-skills.github.io/software-support-essentials/#/4" TargetMode="External"/><Relationship Id="rId4" Type="http://schemas.openxmlformats.org/officeDocument/2006/relationships/hyperlink" Target="https://rdmkit.elixir-europe.org/licensing" TargetMode="External"/><Relationship Id="rId9" Type="http://schemas.openxmlformats.org/officeDocument/2006/relationships/image" Target="../media/image7.jpeg"/></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 TargetMode="External"/><Relationship Id="rId3" Type="http://schemas.openxmlformats.org/officeDocument/2006/relationships/hyperlink" Target="https://eprints.gla.ac.uk/171316/1/171316.pdf" TargetMode="External"/><Relationship Id="rId7" Type="http://schemas.openxmlformats.org/officeDocument/2006/relationships/image" Target="../media/image6.jpeg"/><Relationship Id="rId2" Type="http://schemas.openxmlformats.org/officeDocument/2006/relationships/hyperlink" Target="https://oercommons.org/courseware/lesson/94649/overview" TargetMode="External"/><Relationship Id="rId1" Type="http://schemas.openxmlformats.org/officeDocument/2006/relationships/slideLayout" Target="../slideLayouts/slideLayout7.xml"/><Relationship Id="rId6" Type="http://schemas.openxmlformats.org/officeDocument/2006/relationships/hyperlink" Target="https://univerlag.uni-goettingen.de/bitstream/handle/3/isbn-978-3-86395-539-7/Engelhardt_FAIR.pdf?sequence=1&amp;isAllowed=y" TargetMode="External"/><Relationship Id="rId5" Type="http://schemas.openxmlformats.org/officeDocument/2006/relationships/hyperlink" Target="https://esciencecenter-digital-skills.github.io/software-support-essentials/#/4" TargetMode="External"/><Relationship Id="rId4" Type="http://schemas.openxmlformats.org/officeDocument/2006/relationships/hyperlink" Target="https://rdmkit.elixir-europe.org/licensing" TargetMode="External"/><Relationship Id="rId9"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hyperlink" Target="https://choosealicense.com/" TargetMode="External"/><Relationship Id="rId3" Type="http://schemas.openxmlformats.org/officeDocument/2006/relationships/image" Target="../media/image7.jpeg"/><Relationship Id="rId7" Type="http://schemas.openxmlformats.org/officeDocument/2006/relationships/hyperlink" Target="https://dmeg.cessda.eu/Data-Management-Expert-Guide/6.-Archive-Publish/Publishing-with-CESSDA-archives/Licensing-your-data/"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howtofair.dk/how-to-fair/data-licences" TargetMode="External"/><Relationship Id="rId5" Type="http://schemas.openxmlformats.org/officeDocument/2006/relationships/hyperlink" Target="https://www.fosteropenscience.eu/learning/open-licensing/#/id/5b618775ddd75cab7db42b31" TargetMode="External"/><Relationship Id="rId4" Type="http://schemas.openxmlformats.org/officeDocument/2006/relationships/hyperlink" Target="https://pixabay.com/" TargetMode="External"/><Relationship Id="rId9" Type="http://schemas.openxmlformats.org/officeDocument/2006/relationships/hyperlink" Target="https://esciencecenter-digital-skills.github.io/software-support-essentials/#/4*"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choosealicense.com/" TargetMode="External"/><Relationship Id="rId3" Type="http://schemas.openxmlformats.org/officeDocument/2006/relationships/image" Target="../media/image7.jpeg"/><Relationship Id="rId7" Type="http://schemas.openxmlformats.org/officeDocument/2006/relationships/hyperlink" Target="https://dmeg.cessda.eu/Data-Management-Expert-Guide/6.-Archive-Publish/Publishing-with-CESSDA-archives/Licensing-your-data/"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howtofair.dk/how-to-fair/data-licences" TargetMode="External"/><Relationship Id="rId5" Type="http://schemas.openxmlformats.org/officeDocument/2006/relationships/hyperlink" Target="https://www.fosteropenscience.eu/learning/open-licensing/#/id/5b618775ddd75cab7db42b31" TargetMode="External"/><Relationship Id="rId4" Type="http://schemas.openxmlformats.org/officeDocument/2006/relationships/hyperlink" Target="https://pixabay.com/" TargetMode="External"/><Relationship Id="rId9" Type="http://schemas.openxmlformats.org/officeDocument/2006/relationships/hyperlink" Target="https://esciencecenter-digital-skills.github.io/software-support-essentials/#/4*"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choosealicense.com/" TargetMode="External"/><Relationship Id="rId3" Type="http://schemas.openxmlformats.org/officeDocument/2006/relationships/image" Target="../media/image7.jpeg"/><Relationship Id="rId7" Type="http://schemas.openxmlformats.org/officeDocument/2006/relationships/hyperlink" Target="https://dmeg.cessda.eu/Data-Management-Expert-Guide/6.-Archive-Publish/Publishing-with-CESSDA-archives/Licensing-your-data/"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howtofair.dk/how-to-fair/data-licences" TargetMode="External"/><Relationship Id="rId5" Type="http://schemas.openxmlformats.org/officeDocument/2006/relationships/hyperlink" Target="https://www.fosteropenscience.eu/learning/open-licensing/#/id/5b618775ddd75cab7db42b31" TargetMode="External"/><Relationship Id="rId4" Type="http://schemas.openxmlformats.org/officeDocument/2006/relationships/hyperlink" Target="https://pixabay.com/" TargetMode="External"/><Relationship Id="rId9" Type="http://schemas.openxmlformats.org/officeDocument/2006/relationships/hyperlink" Target="https://esciencecenter-digital-skills.github.io/software-support-essentials/#/4*"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bder@kb.dk" TargetMode="External"/><Relationship Id="rId2" Type="http://schemas.openxmlformats.org/officeDocument/2006/relationships/hyperlink" Target="mailto:lowi@kb.dk" TargetMode="External"/><Relationship Id="rId1" Type="http://schemas.openxmlformats.org/officeDocument/2006/relationships/slideLayout" Target="../slideLayouts/slideLayout2.xml"/><Relationship Id="rId4" Type="http://schemas.openxmlformats.org/officeDocument/2006/relationships/hyperlink" Target="mailto:agnes.jasinska@ed.ac.uk"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choosealicense.com/" TargetMode="External"/><Relationship Id="rId3" Type="http://schemas.openxmlformats.org/officeDocument/2006/relationships/image" Target="../media/image7.jpeg"/><Relationship Id="rId7" Type="http://schemas.openxmlformats.org/officeDocument/2006/relationships/hyperlink" Target="https://dmeg.cessda.eu/Data-Management-Expert-Guide/6.-Archive-Publish/Publishing-with-CESSDA-archives/Licensing-your-data/"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howtofair.dk/how-to-fair/data-licences" TargetMode="External"/><Relationship Id="rId5" Type="http://schemas.openxmlformats.org/officeDocument/2006/relationships/hyperlink" Target="https://www.fosteropenscience.eu/learning/open-licensing/#/id/5b618775ddd75cab7db42b31" TargetMode="External"/><Relationship Id="rId4" Type="http://schemas.openxmlformats.org/officeDocument/2006/relationships/hyperlink" Target="https://pixabay.com/" TargetMode="External"/><Relationship Id="rId9" Type="http://schemas.openxmlformats.org/officeDocument/2006/relationships/hyperlink" Target="https://esciencecenter-digital-skills.github.io/software-support-essentials/#/4*"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learning.skills4eosc.eu/mod/forum/view.php?id=32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monash.edu/ecr-induction/additional-resources"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ixabay.com/vectors/libra-kitchen-scale-171423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ixabay.com/vectors/libra-kitchen-scale-1714232/"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bristol.ac.uk/hr/terms/generalterms.html#a11" TargetMode="External"/><Relationship Id="rId1" Type="http://schemas.openxmlformats.org/officeDocument/2006/relationships/slideLayout" Target="../slideLayouts/slideLayout2.xml"/><Relationship Id="rId4" Type="http://schemas.openxmlformats.org/officeDocument/2006/relationships/hyperlink" Target="https://commons.wikimedia.org/wiki/File:Flag_of_the_United_Kingdom_(3-5).sv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c.europa.eu/info/funding-tenders/opportunities/docs/2021-2027/common/guidance/aga_en.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c.europa.eu/info/funding-tenders/opportunities/docs/2021-2027/common/guidance/aga_en.pdf"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c.europa.eu/info/funding-tenders/opportunities/docs/2021-2027/common/guidance/aga_en.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legislation.gov.uk/eur/2016/679/introduc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legislation.gov.uk/eur/2016/679/introduc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ssets.publishing.service.gov.uk/media/5a74d42140f0b65c0e844ccb/Example-One-Way-Non-Disclosure-Agreement.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nature.com/nature/for-authors/editorial-criteria-and-process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nature.com/nature/for-authors/editorial-criteria-and-process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ollaboration.ku.dk/innovation/technology-transfer/"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patents.google.com/patent/US10270468B2"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bloombergindustry.com/copyright-and-usage-guidelines-copyright/"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bloombergindustry.com/copyright-and-usage-guidelines-copyrigh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eur-lex.europa.eu/legal-content/EN/TXT/PDF/?uri=CELEX:32021H1700"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ur-lex.europa.eu/legal-content/EN/TXT/PDF/?uri=CELEX:32021H17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ur-lex.europa.eu/legal-content/EN/TXT/PDF/?uri=CELEX:32021H170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ixabay.com/vectors/libra-kitchen-scale-1714232/"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learning.skills4eosc.eu/mod/forum/view.php?id=21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openxmlformats.org/officeDocument/2006/relationships/hyperlink" Target="https://joinup.ec.europa.eu/collection/eupl/eupl-guidelines-faq-infographics" TargetMode="External"/><Relationship Id="rId3" Type="http://schemas.openxmlformats.org/officeDocument/2006/relationships/image" Target="../media/image27.png"/><Relationship Id="rId21" Type="http://schemas.openxmlformats.org/officeDocument/2006/relationships/image" Target="../media/image40.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image" Target="../media/image26.png"/><Relationship Id="rId16" Type="http://schemas.openxmlformats.org/officeDocument/2006/relationships/image" Target="../media/image37.png"/><Relationship Id="rId20" Type="http://schemas.openxmlformats.org/officeDocument/2006/relationships/hyperlink" Target="https://www.eclipse.org/legal/eplfaq.php" TargetMode="Externa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hyperlink" Target="https://www.nationalarchives.gov.uk/doc/open-government-licence/version/3/" TargetMode="External"/><Relationship Id="rId5" Type="http://schemas.openxmlformats.org/officeDocument/2006/relationships/image" Target="../media/image29.png"/><Relationship Id="rId15" Type="http://schemas.openxmlformats.org/officeDocument/2006/relationships/hyperlink" Target="https://www.etalab.gouv.fr/wp-content/uploads/2018/11/open-licence.pdf" TargetMode="External"/><Relationship Id="rId23" Type="http://schemas.openxmlformats.org/officeDocument/2006/relationships/image" Target="../media/image41.png"/><Relationship Id="rId10" Type="http://schemas.openxmlformats.org/officeDocument/2006/relationships/hyperlink" Target="https://spdx.org/licenses/" TargetMode="External"/><Relationship Id="rId19" Type="http://schemas.openxmlformats.org/officeDocument/2006/relationships/image" Target="../media/image39.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hyperlink" Target="https://dati.gov.it/content/italian-open-data-license-v20"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flic.kr/p/6kHZ9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fosteropenscience.eu/content/fact-sheet-creative-commons-open-science"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fosteropenscience.eu/content/fact-sheet-creative-commons-open-science"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fosteropenscience.eu/content/fact-sheet-creative-commons-open-science"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spdx.org/licenses/" TargetMode="Externa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spdx.org/licenses/" TargetMode="External"/><Relationship Id="rId5" Type="http://schemas.openxmlformats.org/officeDocument/2006/relationships/image" Target="../media/image28.jpe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flic.kr/p/6kHZ9r"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8.jpeg"/><Relationship Id="rId4" Type="http://schemas.openxmlformats.org/officeDocument/2006/relationships/image" Target="../media/image41.png"/><Relationship Id="rId9" Type="http://schemas.openxmlformats.org/officeDocument/2006/relationships/hyperlink" Target="https://spdx.org/licenses/"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8.jpeg"/><Relationship Id="rId4" Type="http://schemas.openxmlformats.org/officeDocument/2006/relationships/image" Target="../media/image41.png"/><Relationship Id="rId9" Type="http://schemas.openxmlformats.org/officeDocument/2006/relationships/hyperlink" Target="https://spdx.org/licens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5.jpeg"/><Relationship Id="rId3" Type="http://schemas.openxmlformats.org/officeDocument/2006/relationships/image" Target="../media/image29.png"/><Relationship Id="rId7" Type="http://schemas.openxmlformats.org/officeDocument/2006/relationships/image" Target="../media/image30.jpeg"/><Relationship Id="rId12" Type="http://schemas.openxmlformats.org/officeDocument/2006/relationships/image" Target="../media/image41.png"/><Relationship Id="rId2" Type="http://schemas.openxmlformats.org/officeDocument/2006/relationships/image" Target="../media/image27.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hyperlink" Target="https://www.fsf.org/about/" TargetMode="External"/><Relationship Id="rId5" Type="http://schemas.openxmlformats.org/officeDocument/2006/relationships/image" Target="../media/image31.png"/><Relationship Id="rId15" Type="http://schemas.openxmlformats.org/officeDocument/2006/relationships/image" Target="../media/image26.png"/><Relationship Id="rId10" Type="http://schemas.openxmlformats.org/officeDocument/2006/relationships/image" Target="../media/image46.png"/><Relationship Id="rId4" Type="http://schemas.openxmlformats.org/officeDocument/2006/relationships/image" Target="../media/image28.jpeg"/><Relationship Id="rId9" Type="http://schemas.openxmlformats.org/officeDocument/2006/relationships/hyperlink" Target="https://opensource.org/licenses/" TargetMode="External"/><Relationship Id="rId14" Type="http://schemas.openxmlformats.org/officeDocument/2006/relationships/image" Target="../media/image36.png"/></Relationships>
</file>

<file path=ppt/slides/_rels/slide9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ufal.github.io/public-license-selector/" TargetMode="External"/><Relationship Id="rId1" Type="http://schemas.openxmlformats.org/officeDocument/2006/relationships/slideLayout" Target="../slideLayouts/slideLayout2.xml"/><Relationship Id="rId4" Type="http://schemas.openxmlformats.org/officeDocument/2006/relationships/hyperlink" Target="https://chooser-beta.creativecommons.org/"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commons.wikimedia.org/wiki/File:Choo-Choo_choose_your_license_(Creative_Commons_License).png" TargetMode="External"/><Relationship Id="rId7" Type="http://schemas.openxmlformats.org/officeDocument/2006/relationships/hyperlink" Target="https://choosealicense.com/"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ufal.github.io/public-license-selector/" TargetMode="Externa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hyperlink" Target="https://open-science-training-handbook.github.io/Open-Science-Training-Handbook_EN/02OpenScienceBasics/06OpenLicensingAndFileFormats.html" TargetMode="Externa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2" Type="http://schemas.openxmlformats.org/officeDocument/2006/relationships/hyperlink" Target="https://data.europa.eu/sites/default/files/d2.1.2_training_module_2.5_data_and_metadata_licensing_en_edp.pdf"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data.europa.eu/sites/default/files/d2.1.2_training_module_2.5_data_and_metadata_licensing_en_edp.pdf"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data.europa.eu/sites/default/files/d2.1.2_training_module_2.5_data_and_metadata_licensing_en_edp.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Titolo 5"/>
          <p:cNvSpPr txBox="1">
            <a:spLocks noGrp="1"/>
          </p:cNvSpPr>
          <p:nvPr>
            <p:ph type="ctrTitle"/>
          </p:nvPr>
        </p:nvSpPr>
        <p:spPr>
          <a:xfrm>
            <a:off x="516010" y="2924943"/>
            <a:ext cx="5705916" cy="2387601"/>
          </a:xfrm>
          <a:prstGeom prst="rect">
            <a:avLst/>
          </a:prstGeom>
        </p:spPr>
        <p:txBody>
          <a:bodyPr/>
          <a:lstStyle>
            <a:lvl1pPr algn="l" defTabSz="850391">
              <a:defRPr sz="3999" b="1">
                <a:solidFill>
                  <a:srgbClr val="FFFFFF"/>
                </a:solidFill>
              </a:defRPr>
            </a:lvl1pPr>
          </a:lstStyle>
          <a:p>
            <a:r>
              <a:t>Open Licenses for Data, Code and Software for Data Stewards</a:t>
            </a:r>
          </a:p>
        </p:txBody>
      </p:sp>
      <p:sp>
        <p:nvSpPr>
          <p:cNvPr id="108" name="Sottotitolo 6"/>
          <p:cNvSpPr txBox="1">
            <a:spLocks noGrp="1"/>
          </p:cNvSpPr>
          <p:nvPr>
            <p:ph type="subTitle" sz="quarter" idx="1"/>
          </p:nvPr>
        </p:nvSpPr>
        <p:spPr>
          <a:xfrm>
            <a:off x="551383" y="5445223"/>
            <a:ext cx="5868023" cy="936105"/>
          </a:xfrm>
          <a:prstGeom prst="rect">
            <a:avLst/>
          </a:prstGeom>
        </p:spPr>
        <p:txBody>
          <a:bodyPr/>
          <a:lstStyle/>
          <a:p>
            <a:pPr algn="l" defTabSz="859536">
              <a:lnSpc>
                <a:spcPct val="81000"/>
              </a:lnSpc>
              <a:spcBef>
                <a:spcPts val="900"/>
              </a:spcBef>
              <a:defRPr sz="2538">
                <a:solidFill>
                  <a:srgbClr val="D9D9D9"/>
                </a:solidFill>
                <a:latin typeface="Century Gothic"/>
                <a:ea typeface="Century Gothic"/>
                <a:cs typeface="Century Gothic"/>
                <a:sym typeface="Century Gothic"/>
              </a:defRPr>
            </a:pPr>
            <a:r>
              <a:t>Pilot Train-the-Trainer Course</a:t>
            </a:r>
            <a:endParaRPr sz="2068"/>
          </a:p>
          <a:p>
            <a:pPr algn="l" defTabSz="859536">
              <a:lnSpc>
                <a:spcPct val="81000"/>
              </a:lnSpc>
              <a:spcBef>
                <a:spcPts val="900"/>
              </a:spcBef>
              <a:defRPr sz="2538">
                <a:solidFill>
                  <a:srgbClr val="D9D9D9"/>
                </a:solidFill>
                <a:latin typeface="Century Gothic"/>
                <a:ea typeface="Century Gothic"/>
                <a:cs typeface="Century Gothic"/>
                <a:sym typeface="Century Gothic"/>
              </a:defRPr>
            </a:pPr>
            <a:r>
              <a:t>June 19, 2024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xfrm>
            <a:off x="551383" y="294678"/>
            <a:ext cx="11233250" cy="1118099"/>
          </a:xfrm>
          <a:prstGeom prst="rect">
            <a:avLst/>
          </a:prstGeom>
        </p:spPr>
        <p:txBody>
          <a:bodyPr/>
          <a:lstStyle>
            <a:lvl1pPr>
              <a:defRPr sz="4000"/>
            </a:lvl1pPr>
          </a:lstStyle>
          <a:p>
            <a:r>
              <a:t>Why license your research output?</a:t>
            </a:r>
          </a:p>
        </p:txBody>
      </p:sp>
      <p:sp>
        <p:nvSpPr>
          <p:cNvPr id="150" name="TextBox 244182811"/>
          <p:cNvSpPr txBox="1"/>
          <p:nvPr/>
        </p:nvSpPr>
        <p:spPr>
          <a:xfrm>
            <a:off x="769155" y="4581128"/>
            <a:ext cx="10653690" cy="1108135"/>
          </a:xfrm>
          <a:prstGeom prst="rect">
            <a:avLst/>
          </a:prstGeom>
          <a:solidFill>
            <a:srgbClr val="FFD6A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3600"/>
            </a:pPr>
            <a:r>
              <a:t>A license is a clear invitation for others to REUSE your research data or software – </a:t>
            </a:r>
            <a:r>
              <a:rPr i="1"/>
              <a:t>on your terms</a:t>
            </a:r>
            <a:r>
              <a:t>.</a:t>
            </a:r>
          </a:p>
        </p:txBody>
      </p:sp>
      <p:sp>
        <p:nvSpPr>
          <p:cNvPr id="151" name="TextBox 9"/>
          <p:cNvSpPr txBox="1"/>
          <p:nvPr/>
        </p:nvSpPr>
        <p:spPr>
          <a:xfrm>
            <a:off x="7581880" y="5949279"/>
            <a:ext cx="4301049"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t>Image from Flickr, licensed CC0 (</a:t>
            </a:r>
            <a:r>
              <a:rPr u="sng">
                <a:solidFill>
                  <a:srgbClr val="0563C1"/>
                </a:solidFill>
                <a:uFill>
                  <a:solidFill>
                    <a:srgbClr val="0563C1"/>
                  </a:solidFill>
                </a:uFill>
                <a:hlinkClick r:id="rId2"/>
              </a:rPr>
              <a:t>https://flic.kr/p/6kHZ9r</a:t>
            </a:r>
            <a:r>
              <a:t>) </a:t>
            </a:r>
          </a:p>
        </p:txBody>
      </p:sp>
      <p:pic>
        <p:nvPicPr>
          <p:cNvPr id="152" name="Picture 11" descr="Picture 11"/>
          <p:cNvPicPr>
            <a:picLocks noChangeAspect="1"/>
          </p:cNvPicPr>
          <p:nvPr/>
        </p:nvPicPr>
        <p:blipFill>
          <a:blip r:embed="rId3"/>
          <a:srcRect l="31886" t="16401" r="5902" b="24800"/>
          <a:stretch>
            <a:fillRect/>
          </a:stretch>
        </p:blipFill>
        <p:spPr>
          <a:xfrm>
            <a:off x="1415480" y="1526202"/>
            <a:ext cx="3744418" cy="2654271"/>
          </a:xfrm>
          <a:prstGeom prst="rect">
            <a:avLst/>
          </a:prstGeom>
          <a:ln w="12700">
            <a:miter lim="400000"/>
          </a:ln>
        </p:spPr>
      </p:pic>
      <p:grpSp>
        <p:nvGrpSpPr>
          <p:cNvPr id="155" name="Group 14"/>
          <p:cNvGrpSpPr/>
          <p:nvPr/>
        </p:nvGrpSpPr>
        <p:grpSpPr>
          <a:xfrm>
            <a:off x="6816080" y="1526202"/>
            <a:ext cx="3744417" cy="2654271"/>
            <a:chOff x="0" y="0"/>
            <a:chExt cx="3744416" cy="2654269"/>
          </a:xfrm>
        </p:grpSpPr>
        <p:pic>
          <p:nvPicPr>
            <p:cNvPr id="153" name="Picture 12" descr="Picture 12"/>
            <p:cNvPicPr>
              <a:picLocks noChangeAspect="1"/>
            </p:cNvPicPr>
            <p:nvPr/>
          </p:nvPicPr>
          <p:blipFill>
            <a:blip r:embed="rId3"/>
            <a:srcRect l="31886" t="16401" r="5902" b="24800"/>
            <a:stretch>
              <a:fillRect/>
            </a:stretch>
          </p:blipFill>
          <p:spPr>
            <a:xfrm>
              <a:off x="0" y="-1"/>
              <a:ext cx="3744416" cy="2654271"/>
            </a:xfrm>
            <a:prstGeom prst="rect">
              <a:avLst/>
            </a:prstGeom>
            <a:ln w="12700" cap="flat">
              <a:noFill/>
              <a:miter lim="400000"/>
            </a:ln>
            <a:effectLst/>
          </p:spPr>
        </p:pic>
        <p:sp>
          <p:nvSpPr>
            <p:cNvPr id="154" name="TextBox 13"/>
            <p:cNvSpPr txBox="1"/>
            <p:nvPr/>
          </p:nvSpPr>
          <p:spPr>
            <a:xfrm rot="497750">
              <a:off x="1048501" y="739512"/>
              <a:ext cx="1313752" cy="637541"/>
            </a:xfrm>
            <a:prstGeom prst="rect">
              <a:avLst/>
            </a:prstGeom>
            <a:solidFill>
              <a:srgbClr val="EDEDE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400">
                  <a:latin typeface="Congenial Black"/>
                  <a:ea typeface="Congenial Black"/>
                  <a:cs typeface="Congenial Black"/>
                  <a:sym typeface="Congenial Black"/>
                </a:defRPr>
              </a:pPr>
              <a:r>
                <a:t>FREE</a:t>
              </a:r>
            </a:p>
            <a:p>
              <a:pPr algn="ctr">
                <a:defRPr sz="1200">
                  <a:latin typeface="Congenial"/>
                  <a:ea typeface="Congenial"/>
                  <a:cs typeface="Congenial"/>
                  <a:sym typeface="Congenial"/>
                </a:defRPr>
              </a:pPr>
              <a:r>
                <a:t>to a good home</a:t>
              </a:r>
            </a:p>
          </p:txBody>
        </p:sp>
      </p:grpSp>
      <p:sp>
        <p:nvSpPr>
          <p:cNvPr id="15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Title 1"/>
          <p:cNvSpPr txBox="1">
            <a:spLocks noGrp="1"/>
          </p:cNvSpPr>
          <p:nvPr>
            <p:ph type="title"/>
          </p:nvPr>
        </p:nvSpPr>
        <p:spPr>
          <a:xfrm>
            <a:off x="623391" y="266780"/>
            <a:ext cx="10515601" cy="903635"/>
          </a:xfrm>
          <a:prstGeom prst="rect">
            <a:avLst/>
          </a:prstGeom>
        </p:spPr>
        <p:txBody>
          <a:bodyPr/>
          <a:lstStyle>
            <a:lvl1pPr>
              <a:defRPr sz="3600"/>
            </a:lvl1pPr>
          </a:lstStyle>
          <a:p>
            <a:r>
              <a:t>A minute about licensing metadata</a:t>
            </a:r>
          </a:p>
        </p:txBody>
      </p:sp>
      <p:sp>
        <p:nvSpPr>
          <p:cNvPr id="975" name="Content Placeholder 2"/>
          <p:cNvSpPr txBox="1">
            <a:spLocks noGrp="1"/>
          </p:cNvSpPr>
          <p:nvPr>
            <p:ph type="body" sz="quarter" idx="1"/>
          </p:nvPr>
        </p:nvSpPr>
        <p:spPr>
          <a:xfrm>
            <a:off x="7896200" y="4119324"/>
            <a:ext cx="4092053" cy="1620164"/>
          </a:xfrm>
          <a:prstGeom prst="rect">
            <a:avLst/>
          </a:prstGeom>
        </p:spPr>
        <p:txBody>
          <a:bodyPr/>
          <a:lstStyle/>
          <a:p>
            <a:pPr marL="0" indent="0">
              <a:lnSpc>
                <a:spcPct val="79200"/>
              </a:lnSpc>
              <a:buSzTx/>
              <a:buNone/>
              <a:defRPr sz="1800" i="1">
                <a:latin typeface="Arial"/>
                <a:ea typeface="Arial"/>
                <a:cs typeface="Arial"/>
                <a:sym typeface="Arial"/>
              </a:defRPr>
            </a:pPr>
            <a:r>
              <a:t>Note: Other licenses (non-commercial, non-derivatives, share-alike) are less suited; they make reuse of metadata for Linked Data applications difficult because they place restrictions on how metadata can be shared, used and enhanced.</a:t>
            </a:r>
          </a:p>
        </p:txBody>
      </p:sp>
      <p:sp>
        <p:nvSpPr>
          <p:cNvPr id="976" name="TextBox 1521712392"/>
          <p:cNvSpPr txBox="1"/>
          <p:nvPr/>
        </p:nvSpPr>
        <p:spPr>
          <a:xfrm>
            <a:off x="6312023" y="1276949"/>
            <a:ext cx="5518806" cy="2518977"/>
          </a:xfrm>
          <a:prstGeom prst="rect">
            <a:avLst/>
          </a:prstGeom>
          <a:solidFill>
            <a:schemeClr val="accent6">
              <a:alpha val="4999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a:pPr>
            <a:r>
              <a:t>Good practices:</a:t>
            </a:r>
          </a:p>
          <a:p>
            <a:pPr marL="283877" indent="-283877">
              <a:buSzPct val="100000"/>
              <a:buFont typeface="Arial"/>
              <a:buChar char="•"/>
              <a:defRPr sz="2200"/>
            </a:pPr>
            <a:r>
              <a:t>License the metadata </a:t>
            </a:r>
            <a:r>
              <a:rPr b="1"/>
              <a:t>as openly as possible</a:t>
            </a:r>
            <a:r>
              <a:t>.</a:t>
            </a:r>
          </a:p>
          <a:p>
            <a:pPr marL="283877" indent="-283877">
              <a:buSzPct val="100000"/>
              <a:buFont typeface="Arial"/>
              <a:buChar char="•"/>
              <a:defRPr sz="2200"/>
            </a:pPr>
            <a:r>
              <a:t>A </a:t>
            </a:r>
            <a:r>
              <a:rPr b="1"/>
              <a:t>public domain license</a:t>
            </a:r>
            <a:r>
              <a:t> = the widest reuse.</a:t>
            </a:r>
          </a:p>
          <a:p>
            <a:pPr marL="283877" indent="-283877">
              <a:buSzPct val="100000"/>
              <a:buFont typeface="Arial"/>
              <a:buChar char="•"/>
              <a:defRPr sz="2200"/>
            </a:pPr>
            <a:r>
              <a:t>An attribution license ensures you get credit downstream, but may cause problems if data is shared multiple times (attribution stacking).</a:t>
            </a:r>
          </a:p>
        </p:txBody>
      </p:sp>
      <p:sp>
        <p:nvSpPr>
          <p:cNvPr id="977" name="TextBox 912534126"/>
          <p:cNvSpPr txBox="1"/>
          <p:nvPr/>
        </p:nvSpPr>
        <p:spPr>
          <a:xfrm>
            <a:off x="747038" y="3428999"/>
            <a:ext cx="5165401"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200">
                <a:solidFill>
                  <a:schemeClr val="accent2"/>
                </a:solidFill>
              </a:defRPr>
            </a:pPr>
            <a:r>
              <a:t>Which licenses are well suited for metadata?</a:t>
            </a:r>
          </a:p>
        </p:txBody>
      </p:sp>
      <p:sp>
        <p:nvSpPr>
          <p:cNvPr id="978" name="TextBox 249396062"/>
          <p:cNvSpPr txBox="1"/>
          <p:nvPr/>
        </p:nvSpPr>
        <p:spPr>
          <a:xfrm>
            <a:off x="449554" y="1276920"/>
            <a:ext cx="5646447" cy="1804973"/>
          </a:xfrm>
          <a:prstGeom prst="rect">
            <a:avLst/>
          </a:prstGeom>
          <a:solidFill>
            <a:srgbClr val="80CAFF">
              <a:alpha val="4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3877" indent="-283877">
              <a:buSzPct val="100000"/>
              <a:buFont typeface="Arial"/>
              <a:buChar char="•"/>
              <a:defRPr sz="2300"/>
            </a:pPr>
            <a:r>
              <a:t>Metadata helps people </a:t>
            </a:r>
            <a:r>
              <a:rPr b="1"/>
              <a:t>discover</a:t>
            </a:r>
            <a:r>
              <a:t> your data.</a:t>
            </a:r>
          </a:p>
          <a:p>
            <a:pPr marL="283877" indent="-283877">
              <a:buSzPct val="100000"/>
              <a:buFont typeface="Arial"/>
              <a:buChar char="•"/>
              <a:defRPr sz="2300"/>
            </a:pPr>
            <a:r>
              <a:t>The wider your metadata is distributed, the higher </a:t>
            </a:r>
            <a:r>
              <a:rPr b="1"/>
              <a:t>visibility</a:t>
            </a:r>
            <a:r>
              <a:t> of your research.</a:t>
            </a:r>
          </a:p>
          <a:p>
            <a:pPr marL="283877" indent="-283877">
              <a:buSzPct val="100000"/>
              <a:buFont typeface="Arial"/>
              <a:buChar char="•"/>
              <a:defRPr sz="2300"/>
            </a:pPr>
            <a:r>
              <a:t>Other may want to add to it, enhance it, link to other resources – all good! </a:t>
            </a:r>
          </a:p>
        </p:txBody>
      </p:sp>
      <p:graphicFrame>
        <p:nvGraphicFramePr>
          <p:cNvPr id="979" name="Table 2137438379"/>
          <p:cNvGraphicFramePr/>
          <p:nvPr/>
        </p:nvGraphicFramePr>
        <p:xfrm>
          <a:off x="449555" y="4003831"/>
          <a:ext cx="7328345" cy="1903351"/>
        </p:xfrm>
        <a:graphic>
          <a:graphicData uri="http://schemas.openxmlformats.org/drawingml/2006/table">
            <a:tbl>
              <a:tblPr firstRow="1" bandRow="1">
                <a:tableStyleId>{4C3C2611-4C71-4FC5-86AE-919BDF0F9419}</a:tableStyleId>
              </a:tblPr>
              <a:tblGrid>
                <a:gridCol w="2306436">
                  <a:extLst>
                    <a:ext uri="{9D8B030D-6E8A-4147-A177-3AD203B41FA5}">
                      <a16:colId xmlns:a16="http://schemas.microsoft.com/office/drawing/2014/main" val="20000"/>
                    </a:ext>
                  </a:extLst>
                </a:gridCol>
                <a:gridCol w="5021909">
                  <a:extLst>
                    <a:ext uri="{9D8B030D-6E8A-4147-A177-3AD203B41FA5}">
                      <a16:colId xmlns:a16="http://schemas.microsoft.com/office/drawing/2014/main" val="20001"/>
                    </a:ext>
                  </a:extLst>
                </a:gridCol>
              </a:tblGrid>
              <a:tr h="440311">
                <a:tc>
                  <a:txBody>
                    <a:bodyPr/>
                    <a:lstStyle/>
                    <a:p>
                      <a:pPr algn="l">
                        <a:defRPr sz="1800" b="0"/>
                      </a:pPr>
                      <a:r>
                        <a:rPr b="1"/>
                        <a:t>Fully open reuse</a:t>
                      </a:r>
                    </a:p>
                  </a:txBody>
                  <a:tcPr marL="45720" marR="45720" horzOverflow="overflow">
                    <a:solidFill>
                      <a:srgbClr val="D3ECB9"/>
                    </a:solidFill>
                  </a:tcPr>
                </a:tc>
                <a:tc>
                  <a:txBody>
                    <a:bodyPr/>
                    <a:lstStyle/>
                    <a:p>
                      <a:pPr algn="l">
                        <a:defRPr sz="1800" b="0"/>
                      </a:pPr>
                      <a:r>
                        <a:rPr b="1"/>
                        <a:t>Used but lead to attribution stacking (not ideal)</a:t>
                      </a:r>
                    </a:p>
                  </a:txBody>
                  <a:tcPr marL="45720" marR="45720" horzOverflow="overflow"/>
                </a:tc>
                <a:extLst>
                  <a:ext uri="{0D108BD9-81ED-4DB2-BD59-A6C34878D82A}">
                    <a16:rowId xmlns:a16="http://schemas.microsoft.com/office/drawing/2014/main" val="10000"/>
                  </a:ext>
                </a:extLst>
              </a:tr>
              <a:tr h="340830">
                <a:tc>
                  <a:txBody>
                    <a:bodyPr/>
                    <a:lstStyle/>
                    <a:p>
                      <a:pPr algn="l">
                        <a:defRPr sz="1800"/>
                      </a:pPr>
                      <a:r>
                        <a:t>Public Domain Mark</a:t>
                      </a:r>
                    </a:p>
                  </a:txBody>
                  <a:tcPr marL="45720" marR="45720" horzOverflow="overflow">
                    <a:solidFill>
                      <a:srgbClr val="D3ECB9"/>
                    </a:solidFill>
                  </a:tcPr>
                </a:tc>
                <a:tc>
                  <a:txBody>
                    <a:bodyPr/>
                    <a:lstStyle/>
                    <a:p>
                      <a:pPr algn="l">
                        <a:defRPr sz="1800"/>
                      </a:pPr>
                      <a:r>
                        <a:t>CC-BY</a:t>
                      </a:r>
                    </a:p>
                  </a:txBody>
                  <a:tcPr marL="45720" marR="45720" horzOverflow="overflow"/>
                </a:tc>
                <a:extLst>
                  <a:ext uri="{0D108BD9-81ED-4DB2-BD59-A6C34878D82A}">
                    <a16:rowId xmlns:a16="http://schemas.microsoft.com/office/drawing/2014/main" val="10001"/>
                  </a:ext>
                </a:extLst>
              </a:tr>
              <a:tr h="340830">
                <a:tc>
                  <a:txBody>
                    <a:bodyPr/>
                    <a:lstStyle/>
                    <a:p>
                      <a:pPr algn="l">
                        <a:defRPr sz="1800"/>
                      </a:pPr>
                      <a:r>
                        <a:t>CC0</a:t>
                      </a:r>
                    </a:p>
                  </a:txBody>
                  <a:tcPr marL="45720" marR="45720" horzOverflow="overflow">
                    <a:solidFill>
                      <a:srgbClr val="D3ECB9"/>
                    </a:solidFill>
                  </a:tcPr>
                </a:tc>
                <a:tc>
                  <a:txBody>
                    <a:bodyPr/>
                    <a:lstStyle/>
                    <a:p>
                      <a:pPr algn="l">
                        <a:defRPr sz="1800"/>
                      </a:pPr>
                      <a:r>
                        <a:t>ODC-Attribution</a:t>
                      </a:r>
                    </a:p>
                  </a:txBody>
                  <a:tcPr marL="45720" marR="45720" horzOverflow="overflow"/>
                </a:tc>
                <a:extLst>
                  <a:ext uri="{0D108BD9-81ED-4DB2-BD59-A6C34878D82A}">
                    <a16:rowId xmlns:a16="http://schemas.microsoft.com/office/drawing/2014/main" val="10002"/>
                  </a:ext>
                </a:extLst>
              </a:tr>
              <a:tr h="340830">
                <a:tc>
                  <a:txBody>
                    <a:bodyPr/>
                    <a:lstStyle/>
                    <a:p>
                      <a:pPr algn="l">
                        <a:defRPr sz="1800"/>
                      </a:pPr>
                      <a:r>
                        <a:t>PDDL</a:t>
                      </a:r>
                    </a:p>
                  </a:txBody>
                  <a:tcPr marL="45720" marR="45720" horzOverflow="overflow">
                    <a:solidFill>
                      <a:srgbClr val="D3ECB9"/>
                    </a:solidFill>
                  </a:tcPr>
                </a:tc>
                <a:tc>
                  <a:txBody>
                    <a:bodyPr/>
                    <a:lstStyle/>
                    <a:p>
                      <a:pPr algn="l">
                        <a:defRPr sz="1800"/>
                      </a:pPr>
                      <a:r>
                        <a:t>ISA Open Metadata licence 1.1</a:t>
                      </a:r>
                    </a:p>
                  </a:txBody>
                  <a:tcPr marL="45720" marR="45720" horzOverflow="overflow"/>
                </a:tc>
                <a:extLst>
                  <a:ext uri="{0D108BD9-81ED-4DB2-BD59-A6C34878D82A}">
                    <a16:rowId xmlns:a16="http://schemas.microsoft.com/office/drawing/2014/main" val="10003"/>
                  </a:ext>
                </a:extLst>
              </a:tr>
              <a:tr h="340830">
                <a:tc>
                  <a:txBody>
                    <a:bodyPr/>
                    <a:lstStyle/>
                    <a:p>
                      <a:pPr algn="l">
                        <a:defRPr sz="1800"/>
                      </a:pPr>
                      <a:endParaRPr/>
                    </a:p>
                  </a:txBody>
                  <a:tcPr marL="45720" marR="45720" horzOverflow="overflow">
                    <a:solidFill>
                      <a:srgbClr val="D3ECB9"/>
                    </a:solidFill>
                  </a:tcPr>
                </a:tc>
                <a:tc>
                  <a:txBody>
                    <a:bodyPr/>
                    <a:lstStyle/>
                    <a:p>
                      <a:pPr algn="l">
                        <a:defRPr sz="1800"/>
                      </a:pPr>
                      <a:r>
                        <a:t>Open Government licence</a:t>
                      </a:r>
                    </a:p>
                  </a:txBody>
                  <a:tcPr marL="45720" marR="45720" horzOverflow="overflow"/>
                </a:tc>
                <a:extLst>
                  <a:ext uri="{0D108BD9-81ED-4DB2-BD59-A6C34878D82A}">
                    <a16:rowId xmlns:a16="http://schemas.microsoft.com/office/drawing/2014/main" val="10004"/>
                  </a:ext>
                </a:extLst>
              </a:tr>
            </a:tbl>
          </a:graphicData>
        </a:graphic>
      </p:graphicFrame>
      <p:sp>
        <p:nvSpPr>
          <p:cNvPr id="980" name="TextBox 1470326404"/>
          <p:cNvSpPr txBox="1"/>
          <p:nvPr/>
        </p:nvSpPr>
        <p:spPr>
          <a:xfrm>
            <a:off x="381079" y="5941342"/>
            <a:ext cx="11254491"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400"/>
            </a:pPr>
            <a:r>
              <a:t>&lt;source : </a:t>
            </a:r>
            <a:r>
              <a:rPr u="sng">
                <a:solidFill>
                  <a:srgbClr val="0563C1"/>
                </a:solidFill>
                <a:uFill>
                  <a:solidFill>
                    <a:srgbClr val="0563C1"/>
                  </a:solidFill>
                </a:uFill>
                <a:hlinkClick r:id="rId2"/>
              </a:rPr>
              <a:t>https://data.europa.eu/sites/default/files/d2.1.2_training_module_2.5_data_and_metadata_licensing_en_edp.pdf</a:t>
            </a:r>
            <a:r>
              <a:t> CC-BY&gt;</a:t>
            </a:r>
          </a:p>
        </p:txBody>
      </p:sp>
      <p:sp>
        <p:nvSpPr>
          <p:cNvPr id="98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le 1"/>
          <p:cNvSpPr txBox="1">
            <a:spLocks noGrp="1"/>
          </p:cNvSpPr>
          <p:nvPr>
            <p:ph type="title"/>
          </p:nvPr>
        </p:nvSpPr>
        <p:spPr>
          <a:xfrm>
            <a:off x="555042" y="341165"/>
            <a:ext cx="11081916" cy="895940"/>
          </a:xfrm>
          <a:prstGeom prst="rect">
            <a:avLst/>
          </a:prstGeom>
        </p:spPr>
        <p:txBody>
          <a:bodyPr/>
          <a:lstStyle/>
          <a:p>
            <a:pPr>
              <a:defRPr sz="3600"/>
            </a:pPr>
            <a:r>
              <a:t>A minute about machine-readable licenses</a:t>
            </a:r>
          </a:p>
        </p:txBody>
      </p:sp>
      <p:sp>
        <p:nvSpPr>
          <p:cNvPr id="984" name="Content Placeholder 2"/>
          <p:cNvSpPr txBox="1">
            <a:spLocks noGrp="1"/>
          </p:cNvSpPr>
          <p:nvPr>
            <p:ph type="body" sz="half" idx="1"/>
          </p:nvPr>
        </p:nvSpPr>
        <p:spPr>
          <a:xfrm>
            <a:off x="555042" y="1357099"/>
            <a:ext cx="5324934" cy="3224031"/>
          </a:xfrm>
          <a:prstGeom prst="rect">
            <a:avLst/>
          </a:prstGeom>
        </p:spPr>
        <p:txBody>
          <a:bodyPr/>
          <a:lstStyle/>
          <a:p>
            <a:pPr marL="226313" indent="-226313" defTabSz="905255">
              <a:spcBef>
                <a:spcPts val="900"/>
              </a:spcBef>
              <a:defRPr sz="2178"/>
            </a:pPr>
            <a:r>
              <a:t>The license you apply to your research outputs should be prominently displayed, so </a:t>
            </a:r>
            <a:r>
              <a:rPr b="1"/>
              <a:t>human users </a:t>
            </a:r>
            <a:r>
              <a:t>can easily find it and know what terms and conditions to follow. </a:t>
            </a:r>
          </a:p>
          <a:p>
            <a:pPr marL="226313" indent="-226313" defTabSz="905255">
              <a:spcBef>
                <a:spcPts val="900"/>
              </a:spcBef>
              <a:defRPr sz="2178"/>
            </a:pPr>
            <a:r>
              <a:t>But the license might be first inspected by an </a:t>
            </a:r>
            <a:r>
              <a:rPr b="1"/>
              <a:t>automated tool</a:t>
            </a:r>
            <a:r>
              <a:t> rather than a human. </a:t>
            </a:r>
          </a:p>
          <a:p>
            <a:pPr marL="226313" indent="-226313" defTabSz="905255">
              <a:spcBef>
                <a:spcPts val="900"/>
              </a:spcBef>
              <a:defRPr sz="2178" b="1">
                <a:solidFill>
                  <a:schemeClr val="accent2"/>
                </a:solidFill>
              </a:defRPr>
            </a:pPr>
            <a:r>
              <a:t>Machine-readability</a:t>
            </a:r>
            <a:r>
              <a:rPr b="0">
                <a:solidFill>
                  <a:srgbClr val="000000"/>
                </a:solidFill>
              </a:rPr>
              <a:t> ensures that the automated tools can “see and understand” the license and its terms and conditions. </a:t>
            </a:r>
          </a:p>
        </p:txBody>
      </p:sp>
      <p:sp>
        <p:nvSpPr>
          <p:cNvPr id="985" name="TextBox 571236546"/>
          <p:cNvSpPr txBox="1"/>
          <p:nvPr/>
        </p:nvSpPr>
        <p:spPr>
          <a:xfrm>
            <a:off x="552385" y="5986057"/>
            <a:ext cx="5453551"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t>&lt;source : </a:t>
            </a:r>
            <a:r>
              <a:rPr u="sng">
                <a:solidFill>
                  <a:srgbClr val="0563C1"/>
                </a:solidFill>
                <a:uFill>
                  <a:solidFill>
                    <a:srgbClr val="0563C1"/>
                  </a:solidFill>
                </a:uFill>
                <a:hlinkClick r:id="rId2"/>
              </a:rPr>
              <a:t>https://workplace.skills4eosc.eu/Products/Files/DocEditor.aspx?fileid=4543&amp;action=view</a:t>
            </a:r>
            <a:r>
              <a:t> , CC-BY&gt;</a:t>
            </a:r>
          </a:p>
        </p:txBody>
      </p:sp>
      <p:sp>
        <p:nvSpPr>
          <p:cNvPr id="986" name="TextBox 2"/>
          <p:cNvSpPr txBox="1"/>
          <p:nvPr/>
        </p:nvSpPr>
        <p:spPr>
          <a:xfrm>
            <a:off x="772440" y="4701123"/>
            <a:ext cx="5233494" cy="1096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i="1"/>
            </a:pPr>
            <a:r>
              <a:t>Note: when you upload your data or code to a repository, </a:t>
            </a:r>
            <a:r>
              <a:rPr>
                <a:solidFill>
                  <a:schemeClr val="accent5"/>
                </a:solidFill>
              </a:rPr>
              <a:t>the machine-readability is directly handled by the repository</a:t>
            </a:r>
            <a:r>
              <a:t>.</a:t>
            </a:r>
          </a:p>
        </p:txBody>
      </p:sp>
      <p:sp>
        <p:nvSpPr>
          <p:cNvPr id="98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Title 1"/>
          <p:cNvSpPr txBox="1">
            <a:spLocks noGrp="1"/>
          </p:cNvSpPr>
          <p:nvPr>
            <p:ph type="title"/>
          </p:nvPr>
        </p:nvSpPr>
        <p:spPr>
          <a:xfrm>
            <a:off x="555042" y="341165"/>
            <a:ext cx="11081916" cy="895940"/>
          </a:xfrm>
          <a:prstGeom prst="rect">
            <a:avLst/>
          </a:prstGeom>
        </p:spPr>
        <p:txBody>
          <a:bodyPr/>
          <a:lstStyle/>
          <a:p>
            <a:pPr>
              <a:defRPr sz="3600"/>
            </a:pPr>
            <a:r>
              <a:t>A minute about machine-readable licenses</a:t>
            </a:r>
          </a:p>
        </p:txBody>
      </p:sp>
      <p:sp>
        <p:nvSpPr>
          <p:cNvPr id="990" name="Content Placeholder 2"/>
          <p:cNvSpPr txBox="1">
            <a:spLocks noGrp="1"/>
          </p:cNvSpPr>
          <p:nvPr>
            <p:ph type="body" sz="half" idx="1"/>
          </p:nvPr>
        </p:nvSpPr>
        <p:spPr>
          <a:xfrm>
            <a:off x="555042" y="1357099"/>
            <a:ext cx="5324934" cy="3224031"/>
          </a:xfrm>
          <a:prstGeom prst="rect">
            <a:avLst/>
          </a:prstGeom>
        </p:spPr>
        <p:txBody>
          <a:bodyPr/>
          <a:lstStyle/>
          <a:p>
            <a:pPr marL="226313" indent="-226313" defTabSz="905255">
              <a:spcBef>
                <a:spcPts val="900"/>
              </a:spcBef>
              <a:defRPr sz="2178"/>
            </a:pPr>
            <a:r>
              <a:t>The license you apply to your research outputs should be prominently displayed, so </a:t>
            </a:r>
            <a:r>
              <a:rPr b="1"/>
              <a:t>human users </a:t>
            </a:r>
            <a:r>
              <a:t>can easily find it and know what terms and conditions to follow. </a:t>
            </a:r>
          </a:p>
          <a:p>
            <a:pPr marL="226313" indent="-226313" defTabSz="905255">
              <a:spcBef>
                <a:spcPts val="900"/>
              </a:spcBef>
              <a:defRPr sz="2178"/>
            </a:pPr>
            <a:r>
              <a:t>But the license might be first inspected by an </a:t>
            </a:r>
            <a:r>
              <a:rPr b="1"/>
              <a:t>automated tool</a:t>
            </a:r>
            <a:r>
              <a:t> rather than a human. </a:t>
            </a:r>
          </a:p>
          <a:p>
            <a:pPr marL="226313" indent="-226313" defTabSz="905255">
              <a:spcBef>
                <a:spcPts val="900"/>
              </a:spcBef>
              <a:defRPr sz="2178" b="1">
                <a:solidFill>
                  <a:schemeClr val="accent2"/>
                </a:solidFill>
              </a:defRPr>
            </a:pPr>
            <a:r>
              <a:t>Machine-readability</a:t>
            </a:r>
            <a:r>
              <a:rPr b="0">
                <a:solidFill>
                  <a:srgbClr val="000000"/>
                </a:solidFill>
              </a:rPr>
              <a:t> ensures that the automated tools can “see and understand” the license and its terms and conditions. </a:t>
            </a:r>
          </a:p>
        </p:txBody>
      </p:sp>
      <p:sp>
        <p:nvSpPr>
          <p:cNvPr id="991" name="TextBox 571236546"/>
          <p:cNvSpPr txBox="1"/>
          <p:nvPr/>
        </p:nvSpPr>
        <p:spPr>
          <a:xfrm>
            <a:off x="552385" y="5986057"/>
            <a:ext cx="5453551"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t>&lt;source : </a:t>
            </a:r>
            <a:r>
              <a:rPr u="sng">
                <a:solidFill>
                  <a:srgbClr val="0563C1"/>
                </a:solidFill>
                <a:uFill>
                  <a:solidFill>
                    <a:srgbClr val="0563C1"/>
                  </a:solidFill>
                </a:uFill>
                <a:hlinkClick r:id="rId2"/>
              </a:rPr>
              <a:t>https://workplace.skills4eosc.eu/Products/Files/DocEditor.aspx?fileid=4543&amp;action=view</a:t>
            </a:r>
            <a:r>
              <a:t> , CC-BY&gt;</a:t>
            </a:r>
          </a:p>
        </p:txBody>
      </p:sp>
      <p:grpSp>
        <p:nvGrpSpPr>
          <p:cNvPr id="994" name="Content Placeholder 2"/>
          <p:cNvGrpSpPr/>
          <p:nvPr/>
        </p:nvGrpSpPr>
        <p:grpSpPr>
          <a:xfrm>
            <a:off x="6162809" y="1930424"/>
            <a:ext cx="3245558" cy="3658816"/>
            <a:chOff x="0" y="0"/>
            <a:chExt cx="3245557" cy="3658815"/>
          </a:xfrm>
        </p:grpSpPr>
        <p:sp>
          <p:nvSpPr>
            <p:cNvPr id="992" name="Rectangle"/>
            <p:cNvSpPr/>
            <p:nvPr/>
          </p:nvSpPr>
          <p:spPr>
            <a:xfrm>
              <a:off x="-1" y="-1"/>
              <a:ext cx="3245559" cy="3658817"/>
            </a:xfrm>
            <a:prstGeom prst="rect">
              <a:avLst/>
            </a:prstGeom>
            <a:solidFill>
              <a:srgbClr val="FFEBD6"/>
            </a:solidFill>
            <a:ln w="12700" cap="flat">
              <a:noFill/>
              <a:miter lim="400000"/>
            </a:ln>
            <a:effectLst/>
          </p:spPr>
          <p:txBody>
            <a:bodyPr wrap="square" lIns="45719" tIns="45719" rIns="45719" bIns="45719" numCol="1" anchor="t">
              <a:noAutofit/>
            </a:bodyPr>
            <a:lstStyle/>
            <a:p>
              <a:pPr>
                <a:lnSpc>
                  <a:spcPct val="90000"/>
                </a:lnSpc>
                <a:spcBef>
                  <a:spcPts val="900"/>
                </a:spcBef>
                <a:defRPr sz="2100"/>
              </a:pPr>
              <a:endParaRPr/>
            </a:p>
          </p:txBody>
        </p:sp>
        <p:sp>
          <p:nvSpPr>
            <p:cNvPr id="993" name="If you use the CC licence chooser tool, it generates the HTML syntax that can be copied and embedded into web pages on the Internet. This syntax would not be visible to people browsing your web pages but can be read by search engines and in this sense, C"/>
            <p:cNvSpPr txBox="1"/>
            <p:nvPr/>
          </p:nvSpPr>
          <p:spPr>
            <a:xfrm>
              <a:off x="45719" y="-1"/>
              <a:ext cx="3154119" cy="36588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defTabSz="905255">
                <a:lnSpc>
                  <a:spcPct val="90000"/>
                </a:lnSpc>
                <a:spcBef>
                  <a:spcPts val="800"/>
                </a:spcBef>
                <a:defRPr sz="2079"/>
              </a:pPr>
              <a:r>
                <a:t>If you use the </a:t>
              </a:r>
              <a:r>
                <a:rPr u="sng">
                  <a:solidFill>
                    <a:srgbClr val="0563C1"/>
                  </a:solidFill>
                  <a:uFill>
                    <a:solidFill>
                      <a:srgbClr val="0563C1"/>
                    </a:solidFill>
                  </a:uFill>
                  <a:hlinkClick r:id="rId3"/>
                </a:rPr>
                <a:t>CC licence chooser</a:t>
              </a:r>
              <a:r>
                <a:t> tool, it generates the HTML syntax that can be copied and embedded into web pages on the Internet. This syntax would not be visible to people browsing your web pages but can be read by search engines and in this sense, CC licenses are machine-readable.</a:t>
              </a:r>
            </a:p>
          </p:txBody>
        </p:sp>
      </p:grpSp>
      <p:pic>
        <p:nvPicPr>
          <p:cNvPr id="995" name="Example of a creative commons licensePicture 1595249099" descr="Example of a creative commons licensePicture 1595249099"/>
          <p:cNvPicPr>
            <a:picLocks noChangeAspect="1"/>
          </p:cNvPicPr>
          <p:nvPr/>
        </p:nvPicPr>
        <p:blipFill>
          <a:blip r:embed="rId4"/>
          <a:stretch>
            <a:fillRect/>
          </a:stretch>
        </p:blipFill>
        <p:spPr>
          <a:xfrm>
            <a:off x="9192344" y="2057956"/>
            <a:ext cx="2648295" cy="3414788"/>
          </a:xfrm>
          <a:prstGeom prst="rect">
            <a:avLst/>
          </a:prstGeom>
          <a:ln w="12700">
            <a:miter lim="400000"/>
          </a:ln>
        </p:spPr>
      </p:pic>
      <p:sp>
        <p:nvSpPr>
          <p:cNvPr id="996" name="TextBox 1516264889"/>
          <p:cNvSpPr txBox="1"/>
          <p:nvPr/>
        </p:nvSpPr>
        <p:spPr>
          <a:xfrm>
            <a:off x="6186066" y="5772032"/>
            <a:ext cx="5394702" cy="3718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t>&lt;img and text source : </a:t>
            </a:r>
            <a:r>
              <a:rPr u="sng">
                <a:solidFill>
                  <a:srgbClr val="0563C1"/>
                </a:solidFill>
                <a:uFill>
                  <a:solidFill>
                    <a:srgbClr val="0563C1"/>
                  </a:solidFill>
                </a:uFill>
                <a:latin typeface="Arial"/>
                <a:ea typeface="Arial"/>
                <a:cs typeface="Arial"/>
                <a:sym typeface="Arial"/>
                <a:hlinkClick r:id="rId5"/>
              </a:rPr>
              <a:t>https://wikieducator.org/Creative_Commons_unplugged/Anatomy_of_a_CC_license</a:t>
            </a:r>
            <a:r>
              <a:t> &amp; </a:t>
            </a:r>
            <a:r>
              <a:rPr u="sng">
                <a:solidFill>
                  <a:srgbClr val="0563C1"/>
                </a:solidFill>
                <a:uFill>
                  <a:solidFill>
                    <a:srgbClr val="0563C1"/>
                  </a:solidFill>
                </a:uFill>
                <a:latin typeface="Arial"/>
                <a:ea typeface="Arial"/>
                <a:cs typeface="Arial"/>
                <a:sym typeface="Arial"/>
                <a:hlinkClick r:id="rId6"/>
              </a:rPr>
              <a:t>https://wikieducator.org/File:License-layers.png</a:t>
            </a:r>
            <a:r>
              <a:t> CC-BY&gt;</a:t>
            </a:r>
          </a:p>
        </p:txBody>
      </p:sp>
      <p:sp>
        <p:nvSpPr>
          <p:cNvPr id="997" name="TextBox 275377455"/>
          <p:cNvSpPr txBox="1"/>
          <p:nvPr/>
        </p:nvSpPr>
        <p:spPr>
          <a:xfrm>
            <a:off x="6162811" y="1396697"/>
            <a:ext cx="5437209" cy="361663"/>
          </a:xfrm>
          <a:prstGeom prst="rect">
            <a:avLst/>
          </a:prstGeom>
          <a:ln w="28575">
            <a:solidFill>
              <a:schemeClr val="accent2"/>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Example of the Creative Commons license :</a:t>
            </a:r>
          </a:p>
        </p:txBody>
      </p:sp>
      <p:sp>
        <p:nvSpPr>
          <p:cNvPr id="998" name="TextBox 2"/>
          <p:cNvSpPr txBox="1"/>
          <p:nvPr/>
        </p:nvSpPr>
        <p:spPr>
          <a:xfrm>
            <a:off x="772440" y="4701123"/>
            <a:ext cx="5233494" cy="1096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i="1"/>
            </a:pPr>
            <a:r>
              <a:t>Note: when you upload your data or code to a repository, </a:t>
            </a:r>
            <a:r>
              <a:rPr>
                <a:solidFill>
                  <a:schemeClr val="accent5"/>
                </a:solidFill>
              </a:rPr>
              <a:t>the machine-readability is directly handled by the repository</a:t>
            </a:r>
            <a:r>
              <a:t>.</a:t>
            </a:r>
          </a:p>
        </p:txBody>
      </p:sp>
      <p:sp>
        <p:nvSpPr>
          <p:cNvPr id="999"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TextBox 1627573776"/>
          <p:cNvSpPr txBox="1"/>
          <p:nvPr/>
        </p:nvSpPr>
        <p:spPr>
          <a:xfrm>
            <a:off x="741120" y="1916831"/>
            <a:ext cx="10853775" cy="3607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defRPr sz="3400" b="1" i="1">
                <a:solidFill>
                  <a:schemeClr val="accent2"/>
                </a:solidFill>
              </a:defRPr>
            </a:pPr>
            <a:r>
              <a:t>Check the license!</a:t>
            </a:r>
          </a:p>
          <a:p>
            <a:pPr marL="457200" indent="-457200">
              <a:spcBef>
                <a:spcPts val="1200"/>
              </a:spcBef>
              <a:buSzPct val="100000"/>
              <a:buFont typeface="Arial"/>
              <a:buChar char="•"/>
              <a:defRPr sz="2800"/>
            </a:pPr>
            <a:r>
              <a:t>What kind of license is it? What are the terms and conditions under which the data, software or code are shared? </a:t>
            </a:r>
          </a:p>
          <a:p>
            <a:pPr marL="457200" indent="-457200">
              <a:spcBef>
                <a:spcPts val="1200"/>
              </a:spcBef>
              <a:buSzPct val="100000"/>
              <a:buFont typeface="Arial"/>
              <a:buChar char="•"/>
              <a:defRPr sz="2800"/>
            </a:pPr>
            <a:r>
              <a:t>Does the license allow you to reuse the data, software or code in the way you intend? </a:t>
            </a:r>
          </a:p>
          <a:p>
            <a:pPr>
              <a:spcBef>
                <a:spcPts val="1200"/>
              </a:spcBef>
              <a:defRPr sz="2800" i="1"/>
            </a:pPr>
            <a:r>
              <a:t>Without a license, reusing someone else’s research outputs could lead to legal trouble. </a:t>
            </a:r>
          </a:p>
        </p:txBody>
      </p:sp>
      <p:sp>
        <p:nvSpPr>
          <p:cNvPr id="2" name="Titre 1">
            <a:extLst>
              <a:ext uri="{FF2B5EF4-FFF2-40B4-BE49-F238E27FC236}">
                <a16:creationId xmlns:a16="http://schemas.microsoft.com/office/drawing/2014/main" id="{65BC89F5-9C50-F1E8-962A-BD18EC182B6F}"/>
              </a:ext>
            </a:extLst>
          </p:cNvPr>
          <p:cNvSpPr>
            <a:spLocks noGrp="1"/>
          </p:cNvSpPr>
          <p:nvPr/>
        </p:nvSpPr>
        <p:spPr bwMode="auto">
          <a:xfrm>
            <a:off x="551385" y="332656"/>
            <a:ext cx="11233246" cy="1224136"/>
          </a:xfrm>
        </p:spPr>
        <p:txBody>
          <a:bodyPr vertOverflow="overflow" horzOverflow="overflow" vert="horz" wrap="square" lIns="91440" tIns="45720" rIns="91440" bIns="45720" numCol="1" spcCol="0" rtlCol="0" fromWordArt="0" anchor="b" anchorCtr="0" forceAA="0" compatLnSpc="0">
            <a:no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400" dirty="0">
                <a:solidFill>
                  <a:srgbClr val="000000"/>
                </a:solidFill>
              </a:rPr>
              <a:t>What if </a:t>
            </a:r>
            <a:r>
              <a:rPr lang="en-US" sz="3400" b="1" dirty="0">
                <a:solidFill>
                  <a:srgbClr val="000000"/>
                </a:solidFill>
              </a:rPr>
              <a:t>you</a:t>
            </a:r>
            <a:r>
              <a:rPr lang="en-US" sz="3400" dirty="0">
                <a:solidFill>
                  <a:srgbClr val="000000"/>
                </a:solidFill>
              </a:rPr>
              <a:t> want to reuse someone else’s research data, software, or code?</a:t>
            </a:r>
            <a:endParaRPr lang="fr-FR" sz="3400" dirty="0"/>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Title 1"/>
          <p:cNvSpPr txBox="1">
            <a:spLocks noGrp="1"/>
          </p:cNvSpPr>
          <p:nvPr>
            <p:ph type="title"/>
          </p:nvPr>
        </p:nvSpPr>
        <p:spPr>
          <a:xfrm>
            <a:off x="566928" y="365125"/>
            <a:ext cx="11192256" cy="1325563"/>
          </a:xfrm>
          <a:prstGeom prst="rect">
            <a:avLst/>
          </a:prstGeom>
        </p:spPr>
        <p:txBody>
          <a:bodyPr>
            <a:normAutofit/>
          </a:bodyPr>
          <a:lstStyle>
            <a:lvl1pPr>
              <a:defRPr sz="4200"/>
            </a:lvl1pPr>
          </a:lstStyle>
          <a:p>
            <a:r>
              <a:rPr sz="3800" dirty="0"/>
              <a:t>Learning activity 3</a:t>
            </a:r>
            <a:r>
              <a:rPr lang="en-GB" sz="3800" dirty="0"/>
              <a:t> (Supplementary)</a:t>
            </a:r>
            <a:r>
              <a:rPr sz="3800" dirty="0"/>
              <a:t>: </a:t>
            </a:r>
            <a:br>
              <a:rPr lang="da-DK" sz="3800" dirty="0"/>
            </a:br>
            <a:r>
              <a:rPr sz="3800" dirty="0"/>
              <a:t>Choose a license</a:t>
            </a:r>
          </a:p>
        </p:txBody>
      </p:sp>
      <p:sp>
        <p:nvSpPr>
          <p:cNvPr id="940" name="Content Placeholder 2"/>
          <p:cNvSpPr txBox="1">
            <a:spLocks noGrp="1"/>
          </p:cNvSpPr>
          <p:nvPr>
            <p:ph type="body" idx="1"/>
          </p:nvPr>
        </p:nvSpPr>
        <p:spPr>
          <a:xfrm>
            <a:off x="838200" y="1764792"/>
            <a:ext cx="10515600" cy="4315968"/>
          </a:xfrm>
          <a:prstGeom prst="rect">
            <a:avLst/>
          </a:prstGeom>
        </p:spPr>
        <p:txBody>
          <a:bodyPr>
            <a:normAutofit/>
          </a:bodyPr>
          <a:lstStyle/>
          <a:p>
            <a:pPr marL="196596" indent="-196596" defTabSz="786384">
              <a:spcBef>
                <a:spcPts val="600"/>
              </a:spcBef>
              <a:spcAft>
                <a:spcPts val="600"/>
              </a:spcAft>
              <a:defRPr sz="2580"/>
            </a:pPr>
            <a:r>
              <a:rPr lang="en-GB" dirty="0"/>
              <a:t>Optional homework practice t</a:t>
            </a:r>
            <a:r>
              <a:rPr lang="da-DK" dirty="0"/>
              <a:t>hat </a:t>
            </a:r>
            <a:r>
              <a:rPr lang="da-DK" dirty="0" err="1"/>
              <a:t>may</a:t>
            </a:r>
            <a:r>
              <a:rPr lang="da-DK" dirty="0"/>
              <a:t> </a:t>
            </a:r>
            <a:r>
              <a:rPr lang="da-DK" dirty="0" err="1"/>
              <a:t>inform</a:t>
            </a:r>
            <a:r>
              <a:rPr lang="da-DK" dirty="0"/>
              <a:t> </a:t>
            </a:r>
            <a:r>
              <a:rPr lang="da-DK" dirty="0" err="1"/>
              <a:t>your</a:t>
            </a:r>
            <a:r>
              <a:rPr lang="da-DK" dirty="0"/>
              <a:t> </a:t>
            </a:r>
            <a:r>
              <a:rPr lang="da-DK" dirty="0" err="1"/>
              <a:t>answer</a:t>
            </a:r>
            <a:r>
              <a:rPr lang="da-DK" dirty="0"/>
              <a:t> to Learning Activity 2. </a:t>
            </a:r>
          </a:p>
          <a:p>
            <a:pPr marL="196596" indent="-196596" defTabSz="786384">
              <a:spcBef>
                <a:spcPts val="600"/>
              </a:spcBef>
              <a:spcAft>
                <a:spcPts val="600"/>
              </a:spcAft>
              <a:defRPr sz="2580"/>
            </a:pPr>
            <a:r>
              <a:rPr lang="en-GB" dirty="0"/>
              <a:t>Instructions on the Skills4EOSC course site: </a:t>
            </a:r>
            <a:r>
              <a:rPr lang="en-GB" dirty="0">
                <a:hlinkClick r:id="rId2"/>
              </a:rPr>
              <a:t>https://learning.skills4eosc.eu/mod/assign/view.php?id=217</a:t>
            </a:r>
            <a:r>
              <a:rPr lang="en-GB" dirty="0"/>
              <a:t> </a:t>
            </a:r>
          </a:p>
          <a:p>
            <a:pPr marL="94488" indent="-196596" defTabSz="786384">
              <a:spcBef>
                <a:spcPts val="600"/>
              </a:spcBef>
              <a:spcAft>
                <a:spcPts val="600"/>
              </a:spcAft>
              <a:defRPr sz="2580"/>
            </a:pPr>
            <a:endParaRPr lang="en-GB" dirty="0"/>
          </a:p>
          <a:p>
            <a:pPr marL="94488" indent="-196596" defTabSz="786384">
              <a:spcBef>
                <a:spcPts val="600"/>
              </a:spcBef>
              <a:spcAft>
                <a:spcPts val="600"/>
              </a:spcAft>
              <a:defRPr sz="2580"/>
            </a:pPr>
            <a:r>
              <a:rPr lang="en-GB" dirty="0"/>
              <a:t>G</a:t>
            </a:r>
            <a:r>
              <a:rPr dirty="0"/>
              <a:t>o to </a:t>
            </a:r>
            <a:r>
              <a:rPr u="sng" dirty="0">
                <a:solidFill>
                  <a:srgbClr val="0563C1"/>
                </a:solidFill>
                <a:uFill>
                  <a:solidFill>
                    <a:srgbClr val="0563C1"/>
                  </a:solidFill>
                </a:uFill>
                <a:hlinkClick r:id="rId3"/>
              </a:rPr>
              <a:t>https://choosealicense.com/</a:t>
            </a:r>
            <a:r>
              <a:rPr u="sng" dirty="0">
                <a:solidFill>
                  <a:srgbClr val="0563C1"/>
                </a:solidFill>
              </a:rPr>
              <a:t> </a:t>
            </a:r>
            <a:r>
              <a:rPr dirty="0"/>
              <a:t>and use the tool to help you select a possible open license for your </a:t>
            </a:r>
            <a:r>
              <a:rPr lang="en-GB" dirty="0"/>
              <a:t>research </a:t>
            </a:r>
            <a:r>
              <a:rPr dirty="0"/>
              <a:t>product. </a:t>
            </a:r>
          </a:p>
          <a:p>
            <a:pPr marL="94488" indent="-196596" defTabSz="786384">
              <a:spcBef>
                <a:spcPts val="600"/>
              </a:spcBef>
              <a:spcAft>
                <a:spcPts val="600"/>
              </a:spcAft>
              <a:defRPr sz="2580"/>
            </a:pPr>
            <a:r>
              <a:rPr dirty="0"/>
              <a:t>Pay attention to the steps and the information the tool needs in the process.</a:t>
            </a:r>
          </a:p>
        </p:txBody>
      </p:sp>
      <p:sp>
        <p:nvSpPr>
          <p:cNvPr id="94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extLst>
      <p:ext uri="{BB962C8B-B14F-4D97-AF65-F5344CB8AC3E}">
        <p14:creationId xmlns:p14="http://schemas.microsoft.com/office/powerpoint/2010/main" val="369463861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Titolo 1"/>
          <p:cNvSpPr txBox="1">
            <a:spLocks noGrp="1"/>
          </p:cNvSpPr>
          <p:nvPr>
            <p:ph type="title"/>
          </p:nvPr>
        </p:nvSpPr>
        <p:spPr>
          <a:xfrm>
            <a:off x="838200" y="365125"/>
            <a:ext cx="10515600" cy="964649"/>
          </a:xfrm>
          <a:prstGeom prst="rect">
            <a:avLst/>
          </a:prstGeom>
        </p:spPr>
        <p:txBody>
          <a:bodyPr/>
          <a:lstStyle>
            <a:lvl1pPr>
              <a:defRPr>
                <a:latin typeface="NanumBarunGothic"/>
                <a:ea typeface="NanumBarunGothic"/>
                <a:cs typeface="NanumBarunGothic"/>
                <a:sym typeface="NanumBarunGothic"/>
              </a:defRPr>
            </a:lvl1pPr>
          </a:lstStyle>
          <a:p>
            <a:r>
              <a:t>Unit 3 takeaways</a:t>
            </a:r>
          </a:p>
        </p:txBody>
      </p:sp>
      <p:sp>
        <p:nvSpPr>
          <p:cNvPr id="1004" name="Segnaposto contenuto 2"/>
          <p:cNvSpPr txBox="1">
            <a:spLocks noGrp="1"/>
          </p:cNvSpPr>
          <p:nvPr>
            <p:ph type="body" sz="quarter" idx="1"/>
          </p:nvPr>
        </p:nvSpPr>
        <p:spPr>
          <a:xfrm>
            <a:off x="598956" y="4811310"/>
            <a:ext cx="10575157" cy="980401"/>
          </a:xfrm>
          <a:prstGeom prst="rect">
            <a:avLst/>
          </a:prstGeom>
        </p:spPr>
        <p:txBody>
          <a:bodyPr/>
          <a:lstStyle/>
          <a:p>
            <a:pPr marL="0" indent="0">
              <a:buSzTx/>
              <a:buNone/>
            </a:pPr>
            <a:r>
              <a:t>When you apply a license, make sure it is </a:t>
            </a:r>
            <a:r>
              <a:rPr b="1"/>
              <a:t>readable for both humans and machines/ automated tools</a:t>
            </a:r>
            <a:r>
              <a:t> (important for interoperability!)</a:t>
            </a:r>
          </a:p>
        </p:txBody>
      </p:sp>
      <p:sp>
        <p:nvSpPr>
          <p:cNvPr id="1005" name="Flowchart: Alternative Process 1306253866"/>
          <p:cNvSpPr/>
          <p:nvPr/>
        </p:nvSpPr>
        <p:spPr>
          <a:xfrm>
            <a:off x="510025" y="4744134"/>
            <a:ext cx="10725569" cy="1114753"/>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8" y="0"/>
                  <a:pt x="374" y="0"/>
                </a:cubicBezTo>
                <a:lnTo>
                  <a:pt x="21226" y="0"/>
                </a:lnTo>
                <a:cubicBezTo>
                  <a:pt x="21432" y="0"/>
                  <a:pt x="21600" y="1612"/>
                  <a:pt x="21600" y="3600"/>
                </a:cubicBezTo>
                <a:lnTo>
                  <a:pt x="21600" y="18000"/>
                </a:lnTo>
                <a:cubicBezTo>
                  <a:pt x="21600" y="19988"/>
                  <a:pt x="21432" y="21600"/>
                  <a:pt x="21226" y="21600"/>
                </a:cubicBezTo>
                <a:lnTo>
                  <a:pt x="374" y="21600"/>
                </a:lnTo>
                <a:cubicBezTo>
                  <a:pt x="168" y="21600"/>
                  <a:pt x="0" y="19988"/>
                  <a:pt x="0" y="18000"/>
                </a:cubicBezTo>
                <a:close/>
              </a:path>
            </a:pathLst>
          </a:custGeom>
          <a:solidFill>
            <a:schemeClr val="accent1">
              <a:alpha val="0"/>
            </a:schemeClr>
          </a:solidFill>
          <a:ln w="28575">
            <a:solidFill>
              <a:srgbClr val="00B050"/>
            </a:solidFill>
            <a:miter/>
          </a:ln>
        </p:spPr>
        <p:txBody>
          <a:bodyPr lIns="45719" rIns="45719"/>
          <a:lstStyle/>
          <a:p>
            <a:pPr>
              <a:defRPr>
                <a:solidFill>
                  <a:srgbClr val="FFFFFF"/>
                </a:solidFill>
              </a:defRPr>
            </a:pPr>
            <a:endParaRPr/>
          </a:p>
        </p:txBody>
      </p:sp>
      <p:grpSp>
        <p:nvGrpSpPr>
          <p:cNvPr id="1008" name="Group 1"/>
          <p:cNvGrpSpPr/>
          <p:nvPr/>
        </p:nvGrpSpPr>
        <p:grpSpPr>
          <a:xfrm>
            <a:off x="510025" y="1381545"/>
            <a:ext cx="10725569" cy="1694883"/>
            <a:chOff x="0" y="0"/>
            <a:chExt cx="10725567" cy="1694882"/>
          </a:xfrm>
        </p:grpSpPr>
        <p:sp>
          <p:nvSpPr>
            <p:cNvPr id="1006" name="Flowchart: Alternative Process 1178785502"/>
            <p:cNvSpPr/>
            <p:nvPr/>
          </p:nvSpPr>
          <p:spPr>
            <a:xfrm>
              <a:off x="0" y="-1"/>
              <a:ext cx="10725569" cy="169488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55" y="0"/>
                    <a:pt x="569" y="0"/>
                  </a:cubicBezTo>
                  <a:lnTo>
                    <a:pt x="21031" y="0"/>
                  </a:lnTo>
                  <a:cubicBezTo>
                    <a:pt x="21345" y="0"/>
                    <a:pt x="21600" y="1612"/>
                    <a:pt x="21600" y="3600"/>
                  </a:cubicBezTo>
                  <a:lnTo>
                    <a:pt x="21600" y="18000"/>
                  </a:lnTo>
                  <a:cubicBezTo>
                    <a:pt x="21600" y="19988"/>
                    <a:pt x="21345" y="21600"/>
                    <a:pt x="21031" y="21600"/>
                  </a:cubicBezTo>
                  <a:lnTo>
                    <a:pt x="569" y="21600"/>
                  </a:lnTo>
                  <a:cubicBezTo>
                    <a:pt x="255" y="21600"/>
                    <a:pt x="0" y="19988"/>
                    <a:pt x="0" y="18000"/>
                  </a:cubicBezTo>
                  <a:close/>
                </a:path>
              </a:pathLst>
            </a:custGeom>
            <a:solidFill>
              <a:schemeClr val="accent1">
                <a:alpha val="0"/>
              </a:schemeClr>
            </a:solidFill>
            <a:ln w="28575" cap="flat">
              <a:solidFill>
                <a:srgbClr val="00B050"/>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1007" name="TextBox 1737420486"/>
            <p:cNvSpPr txBox="1"/>
            <p:nvPr/>
          </p:nvSpPr>
          <p:spPr>
            <a:xfrm>
              <a:off x="159086" y="82094"/>
              <a:ext cx="10421729" cy="1460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1200"/>
                </a:spcBef>
                <a:defRPr sz="2800"/>
              </a:pPr>
              <a:r>
                <a:t>Different research products may require different licenses, and there are many different licenses available. </a:t>
              </a:r>
            </a:p>
            <a:p>
              <a:pPr>
                <a:spcBef>
                  <a:spcPts val="1200"/>
                </a:spcBef>
                <a:defRPr sz="2800"/>
              </a:pPr>
              <a:r>
                <a:t>You can use free </a:t>
              </a:r>
              <a:r>
                <a:rPr b="1"/>
                <a:t>online tools</a:t>
              </a:r>
              <a:r>
                <a:t> to find the right license for your needs.</a:t>
              </a:r>
            </a:p>
          </p:txBody>
        </p:sp>
      </p:grpSp>
      <p:grpSp>
        <p:nvGrpSpPr>
          <p:cNvPr id="1011" name="Group 2"/>
          <p:cNvGrpSpPr/>
          <p:nvPr/>
        </p:nvGrpSpPr>
        <p:grpSpPr>
          <a:xfrm>
            <a:off x="525306" y="3363305"/>
            <a:ext cx="10755054" cy="1093952"/>
            <a:chOff x="0" y="0"/>
            <a:chExt cx="10755052" cy="1093950"/>
          </a:xfrm>
        </p:grpSpPr>
        <p:sp>
          <p:nvSpPr>
            <p:cNvPr id="1009" name="Flowchart: Alternative Process 629627733"/>
            <p:cNvSpPr/>
            <p:nvPr/>
          </p:nvSpPr>
          <p:spPr>
            <a:xfrm>
              <a:off x="0" y="0"/>
              <a:ext cx="10725569" cy="109395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4" y="0"/>
                    <a:pt x="367" y="0"/>
                  </a:cubicBezTo>
                  <a:lnTo>
                    <a:pt x="21233" y="0"/>
                  </a:lnTo>
                  <a:cubicBezTo>
                    <a:pt x="21436" y="0"/>
                    <a:pt x="21600" y="1612"/>
                    <a:pt x="21600" y="3600"/>
                  </a:cubicBezTo>
                  <a:lnTo>
                    <a:pt x="21600" y="18000"/>
                  </a:lnTo>
                  <a:cubicBezTo>
                    <a:pt x="21600" y="19988"/>
                    <a:pt x="21436" y="21600"/>
                    <a:pt x="21233" y="21600"/>
                  </a:cubicBezTo>
                  <a:lnTo>
                    <a:pt x="367" y="21600"/>
                  </a:lnTo>
                  <a:cubicBezTo>
                    <a:pt x="164" y="21600"/>
                    <a:pt x="0" y="19988"/>
                    <a:pt x="0" y="18000"/>
                  </a:cubicBezTo>
                  <a:close/>
                </a:path>
              </a:pathLst>
            </a:custGeom>
            <a:solidFill>
              <a:schemeClr val="accent1">
                <a:alpha val="0"/>
              </a:schemeClr>
            </a:solidFill>
            <a:ln w="28575" cap="flat">
              <a:solidFill>
                <a:srgbClr val="00B050"/>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1010" name="TextBox 37359288"/>
            <p:cNvSpPr txBox="1"/>
            <p:nvPr/>
          </p:nvSpPr>
          <p:spPr>
            <a:xfrm>
              <a:off x="120925" y="46488"/>
              <a:ext cx="10634128" cy="8765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800"/>
              </a:pPr>
              <a:r>
                <a:t>Don’t forget to </a:t>
              </a:r>
              <a:r>
                <a:rPr b="1"/>
                <a:t>identify the rights holder </a:t>
              </a:r>
              <a:r>
                <a:t>(and check with them) before applying a license. Once you apply a license, you cannot take it back! </a:t>
              </a:r>
            </a:p>
          </p:txBody>
        </p:sp>
      </p:grpSp>
      <p:sp>
        <p:nvSpPr>
          <p:cNvPr id="1012"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97D781-95D3-EF7D-7649-968414CFB28F}"/>
              </a:ext>
            </a:extLst>
          </p:cNvPr>
          <p:cNvSpPr/>
          <p:nvPr/>
        </p:nvSpPr>
        <p:spPr>
          <a:xfrm>
            <a:off x="0" y="0"/>
            <a:ext cx="12192000" cy="6272784"/>
          </a:xfrm>
          <a:prstGeom prst="rect">
            <a:avLst/>
          </a:prstGeom>
          <a:solidFill>
            <a:schemeClr val="tx2">
              <a:lumMod val="20000"/>
              <a:lumOff val="80000"/>
            </a:schemeClr>
          </a:solidFill>
          <a:ln w="12700" cap="flat">
            <a:noFill/>
            <a:prstDash val="solid"/>
            <a:miter lim="800000"/>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mj-lt"/>
              <a:ea typeface="+mj-ea"/>
              <a:cs typeface="+mj-cs"/>
              <a:sym typeface="Calibri"/>
            </a:endParaRPr>
          </a:p>
        </p:txBody>
      </p:sp>
      <p:sp>
        <p:nvSpPr>
          <p:cNvPr id="1014" name="Title 1"/>
          <p:cNvSpPr txBox="1">
            <a:spLocks noGrp="1"/>
          </p:cNvSpPr>
          <p:nvPr>
            <p:ph type="title"/>
          </p:nvPr>
        </p:nvSpPr>
        <p:spPr>
          <a:xfrm>
            <a:off x="838200" y="365125"/>
            <a:ext cx="10515600" cy="1325563"/>
          </a:xfrm>
          <a:prstGeom prst="rect">
            <a:avLst/>
          </a:prstGeom>
        </p:spPr>
        <p:txBody>
          <a:bodyPr/>
          <a:lstStyle/>
          <a:p>
            <a:r>
              <a:t>Homework and certification</a:t>
            </a:r>
          </a:p>
        </p:txBody>
      </p:sp>
      <p:sp>
        <p:nvSpPr>
          <p:cNvPr id="1015" name="Content Placeholder 2"/>
          <p:cNvSpPr txBox="1">
            <a:spLocks noGrp="1"/>
          </p:cNvSpPr>
          <p:nvPr>
            <p:ph type="body" idx="1"/>
          </p:nvPr>
        </p:nvSpPr>
        <p:spPr>
          <a:xfrm>
            <a:off x="920496" y="2055813"/>
            <a:ext cx="10180320" cy="3438144"/>
          </a:xfrm>
          <a:prstGeom prst="rect">
            <a:avLst/>
          </a:prstGeom>
        </p:spPr>
        <p:txBody>
          <a:bodyPr>
            <a:normAutofit/>
          </a:bodyPr>
          <a:lstStyle/>
          <a:p>
            <a:pPr>
              <a:lnSpc>
                <a:spcPct val="88200"/>
              </a:lnSpc>
              <a:spcBef>
                <a:spcPts val="1800"/>
              </a:spcBef>
            </a:pPr>
            <a:r>
              <a:rPr sz="3200" dirty="0"/>
              <a:t>Submit your homework assignment via the </a:t>
            </a:r>
            <a:r>
              <a:rPr lang="en-GB" sz="3200" dirty="0"/>
              <a:t>Skills4OESC course website (</a:t>
            </a:r>
            <a:r>
              <a:rPr sz="3200" dirty="0"/>
              <a:t>the deadline is 7 working days after this pilot</a:t>
            </a:r>
            <a:r>
              <a:rPr lang="en-GB" sz="3200" dirty="0"/>
              <a:t> course, or by the 26</a:t>
            </a:r>
            <a:r>
              <a:rPr lang="en-GB" sz="3200" baseline="30000" dirty="0"/>
              <a:t>th</a:t>
            </a:r>
            <a:r>
              <a:rPr lang="en-GB" sz="3200" dirty="0"/>
              <a:t> of June, end of day</a:t>
            </a:r>
            <a:r>
              <a:rPr sz="3200" dirty="0"/>
              <a:t>)</a:t>
            </a:r>
          </a:p>
          <a:p>
            <a:pPr>
              <a:lnSpc>
                <a:spcPct val="88200"/>
              </a:lnSpc>
              <a:spcBef>
                <a:spcPts val="1800"/>
              </a:spcBef>
            </a:pPr>
            <a:r>
              <a:rPr sz="3200" dirty="0"/>
              <a:t>Upon receipt you will receive your badge</a:t>
            </a:r>
          </a:p>
        </p:txBody>
      </p:sp>
      <p:sp>
        <p:nvSpPr>
          <p:cNvPr id="101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67A8B-817E-0015-18D2-38503B7A6D4E}"/>
              </a:ext>
            </a:extLst>
          </p:cNvPr>
          <p:cNvSpPr/>
          <p:nvPr/>
        </p:nvSpPr>
        <p:spPr>
          <a:xfrm>
            <a:off x="0" y="0"/>
            <a:ext cx="12192000" cy="6272784"/>
          </a:xfrm>
          <a:prstGeom prst="rect">
            <a:avLst/>
          </a:prstGeom>
          <a:solidFill>
            <a:schemeClr val="accent3">
              <a:lumMod val="20000"/>
              <a:lumOff val="80000"/>
            </a:schemeClr>
          </a:solidFill>
          <a:ln w="12700" cap="flat">
            <a:noFill/>
            <a:prstDash val="solid"/>
            <a:miter lim="800000"/>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mj-lt"/>
              <a:ea typeface="+mj-ea"/>
              <a:cs typeface="+mj-cs"/>
              <a:sym typeface="Calibri"/>
            </a:endParaRPr>
          </a:p>
        </p:txBody>
      </p:sp>
      <p:sp>
        <p:nvSpPr>
          <p:cNvPr id="1018" name="Titolo 1"/>
          <p:cNvSpPr txBox="1">
            <a:spLocks noGrp="1"/>
          </p:cNvSpPr>
          <p:nvPr>
            <p:ph type="title"/>
          </p:nvPr>
        </p:nvSpPr>
        <p:spPr>
          <a:xfrm>
            <a:off x="623391" y="410368"/>
            <a:ext cx="10515601" cy="1325564"/>
          </a:xfrm>
          <a:prstGeom prst="rect">
            <a:avLst/>
          </a:prstGeom>
        </p:spPr>
        <p:txBody>
          <a:bodyPr/>
          <a:lstStyle>
            <a:lvl1pPr>
              <a:defRPr sz="4000"/>
            </a:lvl1pPr>
          </a:lstStyle>
          <a:p>
            <a:r>
              <a:t>Course evaluation</a:t>
            </a:r>
          </a:p>
        </p:txBody>
      </p:sp>
      <p:sp>
        <p:nvSpPr>
          <p:cNvPr id="1019" name="Segnaposto contenuto 2"/>
          <p:cNvSpPr txBox="1">
            <a:spLocks noGrp="1"/>
          </p:cNvSpPr>
          <p:nvPr>
            <p:ph type="body" sz="half" idx="1"/>
          </p:nvPr>
        </p:nvSpPr>
        <p:spPr>
          <a:xfrm>
            <a:off x="623391" y="1938528"/>
            <a:ext cx="10888905" cy="3840480"/>
          </a:xfrm>
          <a:prstGeom prst="rect">
            <a:avLst/>
          </a:prstGeom>
        </p:spPr>
        <p:txBody>
          <a:bodyPr>
            <a:normAutofit/>
          </a:bodyPr>
          <a:lstStyle/>
          <a:p>
            <a:pPr marL="0" indent="0">
              <a:lnSpc>
                <a:spcPct val="100000"/>
              </a:lnSpc>
              <a:buSzTx/>
              <a:buNone/>
              <a:defRPr sz="3000"/>
            </a:pPr>
            <a:r>
              <a:rPr dirty="0"/>
              <a:t>Please take a few minutes to reflect on your experience in the course – and to share your feedback and suggestions on how we can improve it in the future. </a:t>
            </a:r>
          </a:p>
          <a:p>
            <a:pPr marL="0" indent="0">
              <a:lnSpc>
                <a:spcPct val="100000"/>
              </a:lnSpc>
              <a:buSzTx/>
              <a:buNone/>
              <a:defRPr sz="3000"/>
            </a:pPr>
            <a:endParaRPr lang="en-GB" dirty="0"/>
          </a:p>
          <a:p>
            <a:pPr marL="0" indent="0">
              <a:lnSpc>
                <a:spcPct val="100000"/>
              </a:lnSpc>
              <a:buSzTx/>
              <a:buNone/>
              <a:defRPr sz="3000"/>
            </a:pPr>
            <a:r>
              <a:rPr lang="en-GB" dirty="0"/>
              <a:t>Navigate to the main Skills4EOSC learning site for the course and scroll down:</a:t>
            </a:r>
          </a:p>
          <a:p>
            <a:pPr marL="0" indent="0">
              <a:lnSpc>
                <a:spcPct val="100000"/>
              </a:lnSpc>
              <a:buSzTx/>
              <a:buNone/>
              <a:defRPr sz="3000"/>
            </a:pPr>
            <a:r>
              <a:rPr lang="en-GB" dirty="0">
                <a:hlinkClick r:id="rId2"/>
              </a:rPr>
              <a:t>https://learning.skills4eosc.eu/mod/questionnaire/view.php?id=260</a:t>
            </a:r>
            <a:r>
              <a:rPr lang="en-GB" dirty="0"/>
              <a:t> </a:t>
            </a:r>
          </a:p>
        </p:txBody>
      </p:sp>
      <p:sp>
        <p:nvSpPr>
          <p:cNvPr id="102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itle 1"/>
          <p:cNvSpPr txBox="1">
            <a:spLocks noGrp="1"/>
          </p:cNvSpPr>
          <p:nvPr>
            <p:ph type="title"/>
          </p:nvPr>
        </p:nvSpPr>
        <p:spPr>
          <a:xfrm>
            <a:off x="838200" y="365125"/>
            <a:ext cx="10515600" cy="831626"/>
          </a:xfrm>
          <a:prstGeom prst="rect">
            <a:avLst/>
          </a:prstGeom>
        </p:spPr>
        <p:txBody>
          <a:bodyPr/>
          <a:lstStyle>
            <a:lvl1pPr>
              <a:defRPr sz="4000"/>
            </a:lvl1pPr>
          </a:lstStyle>
          <a:p>
            <a:r>
              <a:t>Works cited, further reading</a:t>
            </a:r>
          </a:p>
        </p:txBody>
      </p:sp>
      <p:sp>
        <p:nvSpPr>
          <p:cNvPr id="1023" name="Content Placeholder 2"/>
          <p:cNvSpPr txBox="1">
            <a:spLocks noGrp="1"/>
          </p:cNvSpPr>
          <p:nvPr>
            <p:ph type="body" idx="1"/>
          </p:nvPr>
        </p:nvSpPr>
        <p:spPr>
          <a:xfrm>
            <a:off x="695399" y="1268759"/>
            <a:ext cx="11233250" cy="4680522"/>
          </a:xfrm>
          <a:prstGeom prst="rect">
            <a:avLst/>
          </a:prstGeom>
        </p:spPr>
        <p:txBody>
          <a:bodyPr/>
          <a:lstStyle/>
          <a:p>
            <a:pPr marL="0" indent="-285750">
              <a:lnSpc>
                <a:spcPct val="86000"/>
              </a:lnSpc>
              <a:spcBef>
                <a:spcPts val="900"/>
              </a:spcBef>
              <a:defRPr sz="2400"/>
            </a:pPr>
            <a:r>
              <a:t>Choosing a license for research data</a:t>
            </a:r>
            <a:br/>
            <a:r>
              <a:rPr u="sng">
                <a:solidFill>
                  <a:srgbClr val="0563C1"/>
                </a:solidFill>
                <a:uFill>
                  <a:solidFill>
                    <a:srgbClr val="0563C1"/>
                  </a:solidFill>
                </a:uFill>
                <a:hlinkClick r:id="rId2"/>
              </a:rPr>
              <a:t>https://eprints.gla.ac.uk/171316/1/171316.pdf</a:t>
            </a:r>
          </a:p>
          <a:p>
            <a:pPr marL="0" indent="-285750">
              <a:defRPr sz="2400"/>
            </a:pPr>
            <a:r>
              <a:t>Data and metadata licensing</a:t>
            </a:r>
            <a:br/>
            <a:r>
              <a:rPr u="sng">
                <a:solidFill>
                  <a:srgbClr val="0563C1"/>
                </a:solidFill>
                <a:uFill>
                  <a:solidFill>
                    <a:srgbClr val="0563C1"/>
                  </a:solidFill>
                </a:uFill>
                <a:hlinkClick r:id="rId3"/>
              </a:rPr>
              <a:t>https://data.europa.eu/sites/default/files/d2.1.2_training_module_2.5_data_and_metadata_licensing_en_edp.pdf</a:t>
            </a:r>
            <a:r>
              <a:t> </a:t>
            </a:r>
          </a:p>
          <a:p>
            <a:pPr marL="0" indent="-285750">
              <a:defRPr sz="2400"/>
            </a:pPr>
            <a:r>
              <a:t>Data management expert guide: Licensing your data</a:t>
            </a:r>
            <a:br/>
            <a:r>
              <a:rPr u="sng">
                <a:solidFill>
                  <a:srgbClr val="0563C1"/>
                </a:solidFill>
                <a:uFill>
                  <a:solidFill>
                    <a:srgbClr val="0563C1"/>
                  </a:solidFill>
                </a:uFill>
                <a:hlinkClick r:id="rId4"/>
              </a:rPr>
              <a:t>https://dmeg.cessda.eu/Data-Management-Expert-Guide/6.-Archive-Publish/Publishing-with-CESSDA-archives/Licensing-your-data/</a:t>
            </a:r>
          </a:p>
          <a:p>
            <a:pPr marL="0" indent="-285750">
              <a:defRPr sz="2400"/>
            </a:pPr>
            <a:r>
              <a:t>Data Packaging Guide </a:t>
            </a:r>
            <a:r>
              <a:rPr u="sng">
                <a:solidFill>
                  <a:srgbClr val="0563C1"/>
                </a:solidFill>
                <a:uFill>
                  <a:solidFill>
                    <a:srgbClr val="0563C1"/>
                  </a:solidFill>
                </a:uFill>
                <a:hlinkClick r:id="rId5"/>
              </a:rPr>
              <a:t>https://github.com/saverkamp/beyond-open-data/blob/master/DataGuide.md</a:t>
            </a:r>
            <a:r>
              <a:t> </a:t>
            </a:r>
          </a:p>
          <a:p>
            <a:pPr marL="0" indent="-285750">
              <a:defRPr sz="2400"/>
            </a:pPr>
            <a:r>
              <a:t>Fact sheet on Creative Commons and Open Science</a:t>
            </a:r>
            <a:br/>
            <a:r>
              <a:rPr u="sng">
                <a:solidFill>
                  <a:srgbClr val="0563C1"/>
                </a:solidFill>
                <a:uFill>
                  <a:solidFill>
                    <a:srgbClr val="0563C1"/>
                  </a:solidFill>
                </a:uFill>
                <a:hlinkClick r:id="rId6"/>
              </a:rPr>
              <a:t>https://www.fosteropenscience.eu/content/fact-sheet-creative-commons-open-science</a:t>
            </a:r>
          </a:p>
        </p:txBody>
      </p:sp>
      <p:sp>
        <p:nvSpPr>
          <p:cNvPr id="102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egnaposto contenuto 2"/>
          <p:cNvSpPr txBox="1">
            <a:spLocks noGrp="1"/>
          </p:cNvSpPr>
          <p:nvPr>
            <p:ph type="body" idx="1"/>
          </p:nvPr>
        </p:nvSpPr>
        <p:spPr>
          <a:xfrm>
            <a:off x="623391" y="1217602"/>
            <a:ext cx="11233250" cy="4896546"/>
          </a:xfrm>
          <a:prstGeom prst="rect">
            <a:avLst/>
          </a:prstGeom>
        </p:spPr>
        <p:txBody>
          <a:bodyPr/>
          <a:lstStyle/>
          <a:p>
            <a:pPr marL="0" indent="-277177" defTabSz="886968">
              <a:spcBef>
                <a:spcPts val="900"/>
              </a:spcBef>
              <a:defRPr sz="2328"/>
            </a:pPr>
            <a:r>
              <a:t>Foster Open Science training Handbook, chapter 6 “Open Licenses and file formats”:</a:t>
            </a:r>
            <a:br/>
            <a:r>
              <a:t>https://www.fosteropenscience.eu/content/open-science-training-handbook/</a:t>
            </a:r>
          </a:p>
          <a:p>
            <a:pPr marL="0" indent="-277177" defTabSz="886968">
              <a:spcBef>
                <a:spcPts val="900"/>
              </a:spcBef>
              <a:defRPr sz="2328"/>
            </a:pPr>
            <a:r>
              <a:t>Graux, Hans; European Commission/Data Policy and Innovation 2023. Licence Compatibility in Europe: A winding road to Creative Commons.</a:t>
            </a:r>
            <a:r>
              <a:rPr u="sng">
                <a:solidFill>
                  <a:srgbClr val="0563C1"/>
                </a:solidFill>
                <a:uFill>
                  <a:solidFill>
                    <a:srgbClr val="0563C1"/>
                  </a:solidFill>
                </a:uFill>
                <a:hlinkClick r:id="rId2"/>
              </a:rPr>
              <a:t> DOI: 10.2830/922544</a:t>
            </a:r>
          </a:p>
          <a:p>
            <a:pPr marL="0" indent="-277177" defTabSz="886968">
              <a:spcBef>
                <a:spcPts val="900"/>
              </a:spcBef>
              <a:defRPr sz="2328"/>
            </a:pPr>
            <a:r>
              <a:t>Hansen, JS et al. 2021. Research Data Management Challenges in Citizen Science Projects and Recommendations for Library Support Services. A Scoping Review and Case Study. </a:t>
            </a:r>
            <a:r>
              <a:rPr i="1"/>
              <a:t>Data Science Journal</a:t>
            </a:r>
            <a:r>
              <a:t>, 20:25, pp. 1–29. </a:t>
            </a:r>
            <a:r>
              <a:rPr u="sng">
                <a:solidFill>
                  <a:srgbClr val="0563C1"/>
                </a:solidFill>
                <a:uFill>
                  <a:solidFill>
                    <a:srgbClr val="0563C1"/>
                  </a:solidFill>
                </a:uFill>
                <a:hlinkClick r:id="rId3"/>
              </a:rPr>
              <a:t>DOI: https://doi.org/10.5334/dsj-2021-025</a:t>
            </a:r>
          </a:p>
          <a:p>
            <a:pPr marL="0" indent="-277177" defTabSz="886968">
              <a:spcBef>
                <a:spcPts val="900"/>
              </a:spcBef>
              <a:defRPr sz="2328"/>
            </a:pPr>
            <a:r>
              <a:t>How to be FAIR with your data</a:t>
            </a:r>
            <a:br/>
            <a:r>
              <a:rPr u="sng">
                <a:solidFill>
                  <a:srgbClr val="0563C1"/>
                </a:solidFill>
                <a:uFill>
                  <a:solidFill>
                    <a:srgbClr val="0563C1"/>
                  </a:solidFill>
                </a:uFill>
                <a:hlinkClick r:id="rId4"/>
              </a:rPr>
              <a:t>https://univerlag.uni-goettingen.de/bitstream/handle/3/isbn-978-3-86395-539-7/Engelhardt_FAIR.pdf?sequence=1&amp;isAllowed=y</a:t>
            </a:r>
            <a:r>
              <a:t> </a:t>
            </a:r>
          </a:p>
          <a:p>
            <a:pPr marL="0" indent="-277177" defTabSz="886968">
              <a:spcBef>
                <a:spcPts val="900"/>
              </a:spcBef>
              <a:defRPr sz="2328" u="sng">
                <a:solidFill>
                  <a:srgbClr val="0563C1"/>
                </a:solidFill>
              </a:defRPr>
            </a:pPr>
            <a:r>
              <a:rPr>
                <a:uFill>
                  <a:solidFill>
                    <a:srgbClr val="0563C1"/>
                  </a:solidFill>
                </a:uFill>
                <a:hlinkClick r:id="rId5"/>
              </a:rPr>
              <a:t>How to FAIR: chapter “Data licenses”</a:t>
            </a:r>
            <a:r>
              <a:rPr u="none">
                <a:solidFill>
                  <a:srgbClr val="000000"/>
                </a:solidFill>
              </a:rPr>
              <a:t>, from: Deutz, DB et al. 2020. </a:t>
            </a:r>
            <a:r>
              <a:rPr i="1" u="none">
                <a:solidFill>
                  <a:srgbClr val="000000"/>
                </a:solidFill>
              </a:rPr>
              <a:t>How to FAIR: a Danish website to guide researchers on making research data more FAIR. </a:t>
            </a:r>
            <a:r>
              <a:rPr>
                <a:uFill>
                  <a:solidFill>
                    <a:srgbClr val="0563C1"/>
                  </a:solidFill>
                </a:uFill>
                <a:hlinkClick r:id="rId6"/>
              </a:rPr>
              <a:t>https://doi.org/10.5281/zenodo.3712065</a:t>
            </a:r>
            <a:r>
              <a:rPr u="none">
                <a:solidFill>
                  <a:srgbClr val="000000"/>
                </a:solidFill>
              </a:rPr>
              <a:t> </a:t>
            </a:r>
          </a:p>
        </p:txBody>
      </p:sp>
      <p:sp>
        <p:nvSpPr>
          <p:cNvPr id="1027" name="Title 1"/>
          <p:cNvSpPr txBox="1">
            <a:spLocks noGrp="1"/>
          </p:cNvSpPr>
          <p:nvPr>
            <p:ph type="title"/>
          </p:nvPr>
        </p:nvSpPr>
        <p:spPr>
          <a:xfrm>
            <a:off x="838200" y="365125"/>
            <a:ext cx="10515600" cy="831626"/>
          </a:xfrm>
          <a:prstGeom prst="rect">
            <a:avLst/>
          </a:prstGeom>
        </p:spPr>
        <p:txBody>
          <a:bodyPr/>
          <a:lstStyle>
            <a:lvl1pPr>
              <a:defRPr sz="4000"/>
            </a:lvl1pPr>
          </a:lstStyle>
          <a:p>
            <a:r>
              <a:t>Works cited, further reading</a:t>
            </a:r>
          </a:p>
        </p:txBody>
      </p:sp>
      <p:sp>
        <p:nvSpPr>
          <p:cNvPr id="102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title"/>
          </p:nvPr>
        </p:nvSpPr>
        <p:spPr>
          <a:xfrm>
            <a:off x="551383" y="294678"/>
            <a:ext cx="11233250" cy="1118099"/>
          </a:xfrm>
          <a:prstGeom prst="rect">
            <a:avLst/>
          </a:prstGeom>
        </p:spPr>
        <p:txBody>
          <a:bodyPr/>
          <a:lstStyle>
            <a:lvl1pPr>
              <a:defRPr sz="4000"/>
            </a:lvl1pPr>
          </a:lstStyle>
          <a:p>
            <a:r>
              <a:t>Why license your research output?</a:t>
            </a:r>
          </a:p>
        </p:txBody>
      </p:sp>
      <p:grpSp>
        <p:nvGrpSpPr>
          <p:cNvPr id="163" name="Group 1"/>
          <p:cNvGrpSpPr/>
          <p:nvPr/>
        </p:nvGrpSpPr>
        <p:grpSpPr>
          <a:xfrm>
            <a:off x="2855640" y="1475498"/>
            <a:ext cx="5469740" cy="2047655"/>
            <a:chOff x="0" y="0"/>
            <a:chExt cx="5469739" cy="2047654"/>
          </a:xfrm>
        </p:grpSpPr>
        <p:grpSp>
          <p:nvGrpSpPr>
            <p:cNvPr id="161" name="Picture 2"/>
            <p:cNvGrpSpPr/>
            <p:nvPr/>
          </p:nvGrpSpPr>
          <p:grpSpPr>
            <a:xfrm>
              <a:off x="0" y="0"/>
              <a:ext cx="5469740" cy="2047655"/>
              <a:chOff x="0" y="0"/>
              <a:chExt cx="5469739" cy="2047654"/>
            </a:xfrm>
          </p:grpSpPr>
          <p:sp>
            <p:nvSpPr>
              <p:cNvPr id="159" name="Rectangle"/>
              <p:cNvSpPr/>
              <p:nvPr/>
            </p:nvSpPr>
            <p:spPr>
              <a:xfrm>
                <a:off x="0" y="0"/>
                <a:ext cx="5469740" cy="204765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60" name="image5.png" descr="image5.png"/>
              <p:cNvPicPr>
                <a:picLocks noChangeAspect="1"/>
              </p:cNvPicPr>
              <p:nvPr/>
            </p:nvPicPr>
            <p:blipFill>
              <a:blip r:embed="rId2"/>
              <a:stretch>
                <a:fillRect/>
              </a:stretch>
            </p:blipFill>
            <p:spPr>
              <a:xfrm>
                <a:off x="0" y="0"/>
                <a:ext cx="5469740" cy="2047655"/>
              </a:xfrm>
              <a:prstGeom prst="rect">
                <a:avLst/>
              </a:prstGeom>
              <a:ln w="9525" cap="flat">
                <a:solidFill>
                  <a:srgbClr val="000000"/>
                </a:solidFill>
                <a:prstDash val="solid"/>
                <a:round/>
              </a:ln>
              <a:effectLst/>
            </p:spPr>
          </p:pic>
        </p:grpSp>
        <p:sp>
          <p:nvSpPr>
            <p:cNvPr id="162" name="Rectangle: Rounded Corners 3"/>
            <p:cNvSpPr/>
            <p:nvPr/>
          </p:nvSpPr>
          <p:spPr>
            <a:xfrm>
              <a:off x="4032447" y="0"/>
              <a:ext cx="1437292" cy="2047655"/>
            </a:xfrm>
            <a:prstGeom prst="roundRect">
              <a:avLst>
                <a:gd name="adj" fmla="val 16667"/>
              </a:avLst>
            </a:prstGeom>
            <a:noFill/>
            <a:ln w="57150" cap="flat">
              <a:solidFill>
                <a:schemeClr val="accent1"/>
              </a:solidFill>
              <a:prstDash val="solid"/>
              <a:miter lim="800000"/>
            </a:ln>
            <a:effectLst/>
          </p:spPr>
          <p:txBody>
            <a:bodyPr wrap="square" lIns="45719" tIns="45719" rIns="45719" bIns="45719" numCol="1" anchor="ctr">
              <a:noAutofit/>
            </a:bodyPr>
            <a:lstStyle/>
            <a:p>
              <a:pPr algn="ctr"/>
              <a:endParaRPr/>
            </a:p>
          </p:txBody>
        </p:sp>
      </p:grpSp>
      <p:sp>
        <p:nvSpPr>
          <p:cNvPr id="164" name="ZoneTexte 19"/>
          <p:cNvSpPr txBox="1"/>
          <p:nvPr/>
        </p:nvSpPr>
        <p:spPr>
          <a:xfrm>
            <a:off x="9886135" y="5819326"/>
            <a:ext cx="2077379"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Sources : </a:t>
            </a:r>
            <a:r>
              <a:rPr u="sng">
                <a:solidFill>
                  <a:srgbClr val="0563C1"/>
                </a:solidFill>
                <a:uFill>
                  <a:solidFill>
                    <a:srgbClr val="0563C1"/>
                  </a:solidFill>
                </a:uFill>
                <a:hlinkClick r:id="rId3"/>
              </a:rPr>
              <a:t>1</a:t>
            </a:r>
            <a:r>
              <a:t> - </a:t>
            </a:r>
            <a:r>
              <a:rPr u="sng">
                <a:solidFill>
                  <a:srgbClr val="0563C1"/>
                </a:solidFill>
                <a:uFill>
                  <a:solidFill>
                    <a:srgbClr val="0563C1"/>
                  </a:solidFill>
                </a:uFill>
                <a:hlinkClick r:id="rId4"/>
              </a:rPr>
              <a:t>2</a:t>
            </a:r>
            <a:r>
              <a:t> - </a:t>
            </a:r>
            <a:r>
              <a:rPr u="sng">
                <a:solidFill>
                  <a:srgbClr val="0563C1"/>
                </a:solidFill>
                <a:uFill>
                  <a:solidFill>
                    <a:srgbClr val="0563C1"/>
                  </a:solidFill>
                </a:uFill>
                <a:hlinkClick r:id="rId5"/>
              </a:rPr>
              <a:t>3</a:t>
            </a:r>
            <a:r>
              <a:t> - </a:t>
            </a:r>
            <a:r>
              <a:rPr u="sng">
                <a:solidFill>
                  <a:srgbClr val="0563C1"/>
                </a:solidFill>
                <a:uFill>
                  <a:solidFill>
                    <a:srgbClr val="0563C1"/>
                  </a:solidFill>
                </a:uFill>
                <a:hlinkClick r:id="rId6"/>
              </a:rPr>
              <a:t>4</a:t>
            </a:r>
            <a:r>
              <a:t>  </a:t>
            </a:r>
          </a:p>
        </p:txBody>
      </p:sp>
      <p:sp>
        <p:nvSpPr>
          <p:cNvPr id="165" name="TextBox 6"/>
          <p:cNvSpPr txBox="1"/>
          <p:nvPr/>
        </p:nvSpPr>
        <p:spPr>
          <a:xfrm>
            <a:off x="683201" y="3788000"/>
            <a:ext cx="10205706" cy="1008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b="1">
                <a:solidFill>
                  <a:schemeClr val="accent2"/>
                </a:solidFill>
              </a:defRPr>
            </a:pPr>
            <a:r>
              <a:t>FAIR principles for </a:t>
            </a:r>
            <a:r>
              <a:rPr u="sng"/>
              <a:t>research data</a:t>
            </a:r>
            <a:r>
              <a:t>  </a:t>
            </a:r>
            <a:r>
              <a:rPr b="0">
                <a:solidFill>
                  <a:srgbClr val="000000"/>
                </a:solidFill>
                <a:latin typeface="Wingdings"/>
                <a:ea typeface="Wingdings"/>
                <a:cs typeface="Wingdings"/>
                <a:sym typeface="Wingdings"/>
              </a:rPr>
              <a:t> </a:t>
            </a:r>
            <a:r>
              <a:rPr b="0">
                <a:solidFill>
                  <a:srgbClr val="000000"/>
                </a:solidFill>
              </a:rPr>
              <a:t>R1.1. (meta)data are released with a clear and accessible data usage </a:t>
            </a:r>
            <a:r>
              <a:rPr>
                <a:solidFill>
                  <a:srgbClr val="000000"/>
                </a:solidFill>
              </a:rPr>
              <a:t>license</a:t>
            </a:r>
            <a:r>
              <a:rPr b="0">
                <a:solidFill>
                  <a:srgbClr val="000000"/>
                </a:solidFill>
              </a:rPr>
              <a:t>.</a:t>
            </a:r>
          </a:p>
        </p:txBody>
      </p:sp>
      <p:sp>
        <p:nvSpPr>
          <p:cNvPr id="166" name="TextBox 7"/>
          <p:cNvSpPr txBox="1"/>
          <p:nvPr/>
        </p:nvSpPr>
        <p:spPr>
          <a:xfrm>
            <a:off x="1749231" y="4988330"/>
            <a:ext cx="9485626" cy="1008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b="1">
                <a:solidFill>
                  <a:srgbClr val="7030A0"/>
                </a:solidFill>
              </a:defRPr>
            </a:pPr>
            <a:r>
              <a:t>FAIR principles for </a:t>
            </a:r>
            <a:r>
              <a:rPr u="sng"/>
              <a:t>research software</a:t>
            </a:r>
            <a:r>
              <a:t>  </a:t>
            </a:r>
            <a:r>
              <a:rPr b="0">
                <a:solidFill>
                  <a:srgbClr val="000000"/>
                </a:solidFill>
                <a:latin typeface="Wingdings"/>
                <a:ea typeface="Wingdings"/>
                <a:cs typeface="Wingdings"/>
                <a:sym typeface="Wingdings"/>
              </a:rPr>
              <a:t> </a:t>
            </a:r>
            <a:r>
              <a:rPr b="0">
                <a:solidFill>
                  <a:srgbClr val="222222"/>
                </a:solidFill>
              </a:rPr>
              <a:t>R1.1. Software is given a clear and accessible </a:t>
            </a:r>
            <a:r>
              <a:rPr>
                <a:solidFill>
                  <a:srgbClr val="222222"/>
                </a:solidFill>
              </a:rPr>
              <a:t>license</a:t>
            </a:r>
            <a:r>
              <a:rPr b="0">
                <a:solidFill>
                  <a:srgbClr val="222222"/>
                </a:solidFill>
              </a:rPr>
              <a:t>.</a:t>
            </a:r>
          </a:p>
        </p:txBody>
      </p:sp>
      <p:sp>
        <p:nvSpPr>
          <p:cNvPr id="167"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egnaposto contenuto 2"/>
          <p:cNvSpPr txBox="1">
            <a:spLocks noGrp="1"/>
          </p:cNvSpPr>
          <p:nvPr>
            <p:ph type="body" idx="1"/>
          </p:nvPr>
        </p:nvSpPr>
        <p:spPr>
          <a:xfrm>
            <a:off x="695399" y="1412775"/>
            <a:ext cx="11305258" cy="4752530"/>
          </a:xfrm>
          <a:prstGeom prst="rect">
            <a:avLst/>
          </a:prstGeom>
        </p:spPr>
        <p:txBody>
          <a:bodyPr/>
          <a:lstStyle/>
          <a:p>
            <a:pPr marL="0" indent="-285750">
              <a:defRPr sz="2400"/>
            </a:pPr>
            <a:r>
              <a:t>How to license research data</a:t>
            </a:r>
            <a:br/>
            <a:r>
              <a:rPr u="sng">
                <a:solidFill>
                  <a:srgbClr val="0563C1"/>
                </a:solidFill>
                <a:uFill>
                  <a:solidFill>
                    <a:srgbClr val="0563C1"/>
                  </a:solidFill>
                </a:uFill>
                <a:hlinkClick r:id="rId2"/>
              </a:rPr>
              <a:t>https://www.dcc.ac.uk/guidance/how-guides/license-research-data#fn18x0</a:t>
            </a:r>
            <a:r>
              <a:t> </a:t>
            </a:r>
          </a:p>
          <a:p>
            <a:pPr marL="0" indent="-285750">
              <a:defRPr sz="2400"/>
            </a:pPr>
            <a:r>
              <a:t>License compatability in Europe : </a:t>
            </a:r>
            <a:r>
              <a:rPr u="sng">
                <a:solidFill>
                  <a:srgbClr val="0563C1"/>
                </a:solidFill>
                <a:uFill>
                  <a:solidFill>
                    <a:srgbClr val="0563C1"/>
                  </a:solidFill>
                </a:uFill>
                <a:hlinkClick r:id="rId3"/>
              </a:rPr>
              <a:t>https://data.europa.eu/sites/default/files/course/Licence%20compatibility%20in%20Europe%20a%20winding%20road%20to%20Creative%20Commons_EN.pdf</a:t>
            </a:r>
          </a:p>
          <a:p>
            <a:pPr marL="0" indent="-285750">
              <a:defRPr sz="2400"/>
            </a:pPr>
            <a:r>
              <a:t>RDM kit: Why should you assign a license to your research data?</a:t>
            </a:r>
            <a:br/>
            <a:r>
              <a:rPr u="sng">
                <a:solidFill>
                  <a:srgbClr val="0563C1"/>
                </a:solidFill>
                <a:uFill>
                  <a:solidFill>
                    <a:srgbClr val="0563C1"/>
                  </a:solidFill>
                </a:uFill>
                <a:hlinkClick r:id="rId4"/>
              </a:rPr>
              <a:t>https://rdmkit.elixir-europe.org/licensing</a:t>
            </a:r>
            <a:r>
              <a:t> </a:t>
            </a:r>
          </a:p>
          <a:p>
            <a:pPr marL="0" indent="-285750">
              <a:defRPr sz="2400"/>
            </a:pPr>
            <a:r>
              <a:t>The Australian Research Data Commons (ARDC) also published a guide on Rights Management that can help you choose your licence or reuse data </a:t>
            </a:r>
            <a:r>
              <a:rPr u="sng">
                <a:solidFill>
                  <a:srgbClr val="0563C1"/>
                </a:solidFill>
                <a:uFill>
                  <a:solidFill>
                    <a:srgbClr val="0563C1"/>
                  </a:solidFill>
                </a:uFill>
                <a:hlinkClick r:id="rId5"/>
              </a:rPr>
              <a:t>https://ardc.edu.au/resource/research-data-rights-management-guide/</a:t>
            </a:r>
          </a:p>
          <a:p>
            <a:pPr>
              <a:defRPr sz="2400"/>
            </a:pPr>
            <a:r>
              <a:t>Washington State Department of Licensing: Data Stewardship</a:t>
            </a:r>
            <a:br/>
            <a:r>
              <a:rPr u="sng">
                <a:solidFill>
                  <a:srgbClr val="0563C1"/>
                </a:solidFill>
                <a:uFill>
                  <a:solidFill>
                    <a:srgbClr val="0563C1"/>
                  </a:solidFill>
                </a:uFill>
                <a:hlinkClick r:id="rId6"/>
              </a:rPr>
              <a:t>https://oercommons.org/courseware/lesson/94649/overview</a:t>
            </a:r>
          </a:p>
        </p:txBody>
      </p:sp>
      <p:sp>
        <p:nvSpPr>
          <p:cNvPr id="1031" name="Title 1"/>
          <p:cNvSpPr txBox="1">
            <a:spLocks noGrp="1"/>
          </p:cNvSpPr>
          <p:nvPr>
            <p:ph type="title"/>
          </p:nvPr>
        </p:nvSpPr>
        <p:spPr>
          <a:xfrm>
            <a:off x="838200" y="365125"/>
            <a:ext cx="10515600" cy="831626"/>
          </a:xfrm>
          <a:prstGeom prst="rect">
            <a:avLst/>
          </a:prstGeom>
        </p:spPr>
        <p:txBody>
          <a:bodyPr/>
          <a:lstStyle>
            <a:lvl1pPr>
              <a:defRPr sz="4000"/>
            </a:lvl1pPr>
          </a:lstStyle>
          <a:p>
            <a:r>
              <a:t>Works cited, further reading</a:t>
            </a:r>
          </a:p>
        </p:txBody>
      </p:sp>
      <p:sp>
        <p:nvSpPr>
          <p:cNvPr id="103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Title 1"/>
          <p:cNvSpPr txBox="1">
            <a:spLocks noGrp="1"/>
          </p:cNvSpPr>
          <p:nvPr>
            <p:ph type="title"/>
          </p:nvPr>
        </p:nvSpPr>
        <p:spPr>
          <a:xfrm>
            <a:off x="838200" y="325357"/>
            <a:ext cx="10515600" cy="1087420"/>
          </a:xfrm>
          <a:prstGeom prst="rect">
            <a:avLst/>
          </a:prstGeom>
        </p:spPr>
        <p:txBody>
          <a:bodyPr/>
          <a:lstStyle/>
          <a:p>
            <a:r>
              <a:t>FAIR research data and software</a:t>
            </a:r>
          </a:p>
        </p:txBody>
      </p:sp>
      <p:sp>
        <p:nvSpPr>
          <p:cNvPr id="1035" name="Content Placeholder 2"/>
          <p:cNvSpPr txBox="1">
            <a:spLocks noGrp="1"/>
          </p:cNvSpPr>
          <p:nvPr>
            <p:ph type="body" idx="1"/>
          </p:nvPr>
        </p:nvSpPr>
        <p:spPr>
          <a:xfrm>
            <a:off x="838200" y="1324630"/>
            <a:ext cx="10946432" cy="5119867"/>
          </a:xfrm>
          <a:prstGeom prst="rect">
            <a:avLst/>
          </a:prstGeom>
        </p:spPr>
        <p:txBody>
          <a:bodyPr/>
          <a:lstStyle/>
          <a:p>
            <a:pPr>
              <a:defRPr>
                <a:solidFill>
                  <a:srgbClr val="222222"/>
                </a:solidFill>
              </a:defRPr>
            </a:pPr>
            <a:r>
              <a:t>Wilkinson, M., Dumontier, M., Aalbersberg, I. </a:t>
            </a:r>
            <a:r>
              <a:rPr i="1"/>
              <a:t>et al.</a:t>
            </a:r>
            <a:r>
              <a:t> The FAIR Guiding Principles for scientific data management and stewardship. </a:t>
            </a:r>
            <a:r>
              <a:rPr i="1"/>
              <a:t>Sci Data</a:t>
            </a:r>
            <a:r>
              <a:t> </a:t>
            </a:r>
            <a:r>
              <a:rPr b="1"/>
              <a:t>3</a:t>
            </a:r>
            <a:r>
              <a:t>, 160018 (2016). </a:t>
            </a:r>
            <a:r>
              <a:rPr u="sng">
                <a:solidFill>
                  <a:srgbClr val="0563C1"/>
                </a:solidFill>
                <a:uFill>
                  <a:solidFill>
                    <a:srgbClr val="0563C1"/>
                  </a:solidFill>
                </a:uFill>
                <a:hlinkClick r:id="rId2"/>
              </a:rPr>
              <a:t>https://doi.org/10.1038/sdata.2016.18</a:t>
            </a:r>
            <a:r>
              <a:t> </a:t>
            </a:r>
          </a:p>
          <a:p>
            <a:r>
              <a:t>GO FAIR Foundation: Interpreting R1.1 principle: </a:t>
            </a:r>
            <a:r>
              <a:rPr u="sng">
                <a:solidFill>
                  <a:srgbClr val="0563C1"/>
                </a:solidFill>
                <a:uFill>
                  <a:solidFill>
                    <a:srgbClr val="0563C1"/>
                  </a:solidFill>
                </a:uFill>
                <a:hlinkClick r:id="rId3"/>
              </a:rPr>
              <a:t>https://www.gofair.foundation/r1-1</a:t>
            </a:r>
          </a:p>
          <a:p>
            <a:pPr>
              <a:defRPr>
                <a:solidFill>
                  <a:srgbClr val="222222"/>
                </a:solidFill>
              </a:defRPr>
            </a:pPr>
            <a:r>
              <a:t>Barker, M., Chue Hong, N.P., Katz, D.S. </a:t>
            </a:r>
            <a:r>
              <a:rPr i="1"/>
              <a:t>et al.</a:t>
            </a:r>
            <a:r>
              <a:t> Introducing the FAIR Principles for research software. </a:t>
            </a:r>
            <a:r>
              <a:rPr i="1"/>
              <a:t>Sci Data</a:t>
            </a:r>
            <a:r>
              <a:t> </a:t>
            </a:r>
            <a:r>
              <a:rPr b="1"/>
              <a:t>9</a:t>
            </a:r>
            <a:r>
              <a:t>, 622 (2022). </a:t>
            </a:r>
            <a:r>
              <a:rPr u="sng">
                <a:solidFill>
                  <a:srgbClr val="0563C1"/>
                </a:solidFill>
                <a:uFill>
                  <a:solidFill>
                    <a:srgbClr val="0563C1"/>
                  </a:solidFill>
                </a:uFill>
                <a:hlinkClick r:id="rId4"/>
              </a:rPr>
              <a:t>https://doi.org/10.1038/s41597-022-01710-x</a:t>
            </a:r>
          </a:p>
          <a:p>
            <a:r>
              <a:t>Gruenpeter, M., Granger, S., </a:t>
            </a:r>
            <a:r>
              <a:rPr i="1"/>
              <a:t>et al. </a:t>
            </a:r>
            <a:r>
              <a:t>(2024). D4.4 - Guidelines for recommended metadata standard for research software within EOSC (V1.0). Zenodo. </a:t>
            </a:r>
            <a:r>
              <a:rPr u="sng">
                <a:solidFill>
                  <a:srgbClr val="0563C1"/>
                </a:solidFill>
                <a:uFill>
                  <a:solidFill>
                    <a:srgbClr val="0563C1"/>
                  </a:solidFill>
                </a:uFill>
                <a:hlinkClick r:id="rId5"/>
              </a:rPr>
              <a:t>https://doi.org/10.5281/zenodo.10786147</a:t>
            </a:r>
          </a:p>
        </p:txBody>
      </p:sp>
      <p:sp>
        <p:nvSpPr>
          <p:cNvPr id="1036"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38" name="Titolo 4"/>
          <p:cNvSpPr txBox="1">
            <a:spLocks noGrp="1"/>
          </p:cNvSpPr>
          <p:nvPr>
            <p:ph type="title"/>
          </p:nvPr>
        </p:nvSpPr>
        <p:spPr>
          <a:xfrm>
            <a:off x="407367" y="2935604"/>
            <a:ext cx="6379514" cy="3170556"/>
          </a:xfrm>
          <a:prstGeom prst="rect">
            <a:avLst/>
          </a:prstGeom>
        </p:spPr>
        <p:txBody>
          <a:bodyPr/>
          <a:lstStyle/>
          <a:p>
            <a:pPr>
              <a:defRPr>
                <a:solidFill>
                  <a:schemeClr val="accent2"/>
                </a:solidFill>
              </a:defRPr>
            </a:pPr>
            <a:r>
              <a:t>Thank you!</a:t>
            </a:r>
            <a:br/>
            <a:r>
              <a:t>Questions?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txBox="1">
            <a:spLocks noGrp="1"/>
          </p:cNvSpPr>
          <p:nvPr>
            <p:ph type="title"/>
          </p:nvPr>
        </p:nvSpPr>
        <p:spPr>
          <a:xfrm>
            <a:off x="551383" y="548679"/>
            <a:ext cx="11233250" cy="1584177"/>
          </a:xfrm>
          <a:prstGeom prst="rect">
            <a:avLst/>
          </a:prstGeom>
        </p:spPr>
        <p:txBody>
          <a:bodyPr/>
          <a:lstStyle>
            <a:lvl1pPr>
              <a:lnSpc>
                <a:spcPct val="100000"/>
              </a:lnSpc>
              <a:spcBef>
                <a:spcPts val="600"/>
              </a:spcBef>
              <a:defRPr sz="3600"/>
            </a:lvl1pPr>
          </a:lstStyle>
          <a:p>
            <a:r>
              <a:t>So why doesn’t everyone license their research outputs? What are some common reasons?</a:t>
            </a:r>
          </a:p>
        </p:txBody>
      </p:sp>
      <p:grpSp>
        <p:nvGrpSpPr>
          <p:cNvPr id="172" name="Group 1"/>
          <p:cNvGrpSpPr/>
          <p:nvPr/>
        </p:nvGrpSpPr>
        <p:grpSpPr>
          <a:xfrm>
            <a:off x="1631503" y="2766219"/>
            <a:ext cx="8716398" cy="1646710"/>
            <a:chOff x="0" y="0"/>
            <a:chExt cx="8716396" cy="1646709"/>
          </a:xfrm>
        </p:grpSpPr>
        <p:sp>
          <p:nvSpPr>
            <p:cNvPr id="170" name="Speech Bubble: Rectangle with Corners Rounded 747987104"/>
            <p:cNvSpPr/>
            <p:nvPr/>
          </p:nvSpPr>
          <p:spPr>
            <a:xfrm>
              <a:off x="0" y="0"/>
              <a:ext cx="8716397" cy="1646711"/>
            </a:xfrm>
            <a:custGeom>
              <a:avLst/>
              <a:gdLst/>
              <a:ahLst/>
              <a:cxnLst>
                <a:cxn ang="0">
                  <a:pos x="wd2" y="hd2"/>
                </a:cxn>
                <a:cxn ang="5400000">
                  <a:pos x="wd2" y="hd2"/>
                </a:cxn>
                <a:cxn ang="10800000">
                  <a:pos x="wd2" y="hd2"/>
                </a:cxn>
                <a:cxn ang="16200000">
                  <a:pos x="wd2" y="hd2"/>
                </a:cxn>
              </a:cxnLst>
              <a:rect l="0" t="0" r="r" b="b"/>
              <a:pathLst>
                <a:path w="21600" h="21600" extrusionOk="0">
                  <a:moveTo>
                    <a:pt x="0" y="2551"/>
                  </a:moveTo>
                  <a:cubicBezTo>
                    <a:pt x="0" y="1142"/>
                    <a:pt x="216" y="0"/>
                    <a:pt x="482" y="0"/>
                  </a:cubicBezTo>
                  <a:lnTo>
                    <a:pt x="3600" y="0"/>
                  </a:lnTo>
                  <a:lnTo>
                    <a:pt x="21118" y="0"/>
                  </a:lnTo>
                  <a:cubicBezTo>
                    <a:pt x="21384" y="0"/>
                    <a:pt x="21600" y="1142"/>
                    <a:pt x="21600" y="2551"/>
                  </a:cubicBezTo>
                  <a:lnTo>
                    <a:pt x="21600" y="12755"/>
                  </a:lnTo>
                  <a:cubicBezTo>
                    <a:pt x="21600" y="14163"/>
                    <a:pt x="21384" y="15305"/>
                    <a:pt x="21118" y="15305"/>
                  </a:cubicBezTo>
                  <a:lnTo>
                    <a:pt x="9000" y="15305"/>
                  </a:lnTo>
                  <a:lnTo>
                    <a:pt x="6166" y="21600"/>
                  </a:lnTo>
                  <a:lnTo>
                    <a:pt x="3600" y="15305"/>
                  </a:lnTo>
                  <a:lnTo>
                    <a:pt x="482" y="15305"/>
                  </a:lnTo>
                  <a:cubicBezTo>
                    <a:pt x="216" y="15305"/>
                    <a:pt x="0" y="14163"/>
                    <a:pt x="0" y="12755"/>
                  </a:cubicBezTo>
                  <a:lnTo>
                    <a:pt x="0" y="12755"/>
                  </a:lnTo>
                  <a:lnTo>
                    <a:pt x="0" y="8928"/>
                  </a:lnTo>
                  <a:close/>
                </a:path>
              </a:pathLst>
            </a:custGeom>
            <a:solidFill>
              <a:srgbClr val="BFE5FF"/>
            </a:solidFill>
            <a:ln w="19049" cap="flat">
              <a:solidFill>
                <a:srgbClr val="000000"/>
              </a:solidFill>
              <a:prstDash val="solid"/>
              <a:miter lim="800000"/>
            </a:ln>
            <a:effectLst/>
          </p:spPr>
          <p:txBody>
            <a:bodyPr wrap="square" lIns="45719" tIns="45719" rIns="45719" bIns="45719" numCol="1" anchor="t">
              <a:noAutofit/>
            </a:bodyPr>
            <a:lstStyle/>
            <a:p>
              <a:pPr>
                <a:defRPr sz="2000">
                  <a:solidFill>
                    <a:srgbClr val="FFFFFF"/>
                  </a:solidFill>
                </a:defRPr>
              </a:pPr>
              <a:endParaRPr/>
            </a:p>
          </p:txBody>
        </p:sp>
        <p:sp>
          <p:nvSpPr>
            <p:cNvPr id="171" name="TextBox 259413128"/>
            <p:cNvSpPr txBox="1"/>
            <p:nvPr/>
          </p:nvSpPr>
          <p:spPr>
            <a:xfrm>
              <a:off x="261745" y="229286"/>
              <a:ext cx="8333496" cy="4970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3200"/>
              </a:lvl1pPr>
            </a:lstStyle>
            <a:p>
              <a:r>
                <a:t>Add your thoughts to the chat and let’s discuss! </a:t>
              </a:r>
            </a:p>
          </p:txBody>
        </p:sp>
      </p:grpSp>
      <p:sp>
        <p:nvSpPr>
          <p:cNvPr id="173"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
          <p:cNvSpPr txBox="1"/>
          <p:nvPr/>
        </p:nvSpPr>
        <p:spPr>
          <a:xfrm>
            <a:off x="372812" y="219144"/>
            <a:ext cx="1055961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atin typeface="Century Gothic"/>
                <a:ea typeface="Century Gothic"/>
                <a:cs typeface="Century Gothic"/>
                <a:sym typeface="Century Gothic"/>
              </a:defRPr>
            </a:lvl1pPr>
          </a:lstStyle>
          <a:p>
            <a:r>
              <a:t>How to address concerns and advocate for licensing</a:t>
            </a:r>
          </a:p>
        </p:txBody>
      </p:sp>
      <p:sp>
        <p:nvSpPr>
          <p:cNvPr id="176" name="Rectangle 20"/>
          <p:cNvSpPr txBox="1"/>
          <p:nvPr/>
        </p:nvSpPr>
        <p:spPr>
          <a:xfrm>
            <a:off x="272112" y="5858076"/>
            <a:ext cx="275383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182879" algn="just"/>
            <a:r>
              <a:t>Sources : </a:t>
            </a:r>
            <a:r>
              <a:rPr u="sng">
                <a:solidFill>
                  <a:srgbClr val="0563C1"/>
                </a:solidFill>
                <a:uFill>
                  <a:solidFill>
                    <a:srgbClr val="0563C1"/>
                  </a:solidFill>
                </a:uFill>
                <a:hlinkClick r:id="rId2"/>
              </a:rPr>
              <a:t>1</a:t>
            </a:r>
            <a:r>
              <a:t> - </a:t>
            </a:r>
            <a:r>
              <a:rPr u="sng">
                <a:solidFill>
                  <a:srgbClr val="0563C1"/>
                </a:solidFill>
                <a:uFill>
                  <a:solidFill>
                    <a:srgbClr val="0563C1"/>
                  </a:solidFill>
                </a:uFill>
                <a:hlinkClick r:id="rId3"/>
              </a:rPr>
              <a:t>2</a:t>
            </a:r>
            <a:r>
              <a:t> - </a:t>
            </a:r>
            <a:r>
              <a:rPr u="sng">
                <a:solidFill>
                  <a:srgbClr val="0563C1"/>
                </a:solidFill>
                <a:uFill>
                  <a:solidFill>
                    <a:srgbClr val="0563C1"/>
                  </a:solidFill>
                </a:uFill>
                <a:hlinkClick r:id="rId4"/>
              </a:rPr>
              <a:t>3</a:t>
            </a:r>
            <a:r>
              <a:t> - </a:t>
            </a:r>
            <a:r>
              <a:rPr u="sng">
                <a:solidFill>
                  <a:srgbClr val="0563C1"/>
                </a:solidFill>
                <a:uFill>
                  <a:solidFill>
                    <a:srgbClr val="0563C1"/>
                  </a:solidFill>
                </a:uFill>
                <a:hlinkClick r:id="rId5"/>
              </a:rPr>
              <a:t>4</a:t>
            </a:r>
            <a:r>
              <a:t> - </a:t>
            </a:r>
            <a:r>
              <a:rPr u="sng">
                <a:solidFill>
                  <a:srgbClr val="0563C1"/>
                </a:solidFill>
                <a:uFill>
                  <a:solidFill>
                    <a:srgbClr val="0563C1"/>
                  </a:solidFill>
                </a:uFill>
                <a:hlinkClick r:id="rId6"/>
              </a:rPr>
              <a:t>5</a:t>
            </a:r>
          </a:p>
        </p:txBody>
      </p:sp>
      <p:sp>
        <p:nvSpPr>
          <p:cNvPr id="177" name="Rectangle 13"/>
          <p:cNvSpPr txBox="1"/>
          <p:nvPr/>
        </p:nvSpPr>
        <p:spPr>
          <a:xfrm>
            <a:off x="6568691" y="939269"/>
            <a:ext cx="5120846"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Most countries have intellectual property rights that protect creative work, including research outputs. Licensing is a legal tool to share research.</a:t>
            </a:r>
          </a:p>
        </p:txBody>
      </p:sp>
      <p:grpSp>
        <p:nvGrpSpPr>
          <p:cNvPr id="180" name="Légende encadrée 2 17"/>
          <p:cNvGrpSpPr/>
          <p:nvPr/>
        </p:nvGrpSpPr>
        <p:grpSpPr>
          <a:xfrm>
            <a:off x="5676865" y="939269"/>
            <a:ext cx="6196211" cy="1039471"/>
            <a:chOff x="0" y="0"/>
            <a:chExt cx="6196210" cy="1039469"/>
          </a:xfrm>
        </p:grpSpPr>
        <p:sp>
          <p:nvSpPr>
            <p:cNvPr id="178" name="Rectangle"/>
            <p:cNvSpPr/>
            <p:nvPr/>
          </p:nvSpPr>
          <p:spPr>
            <a:xfrm>
              <a:off x="774918" y="0"/>
              <a:ext cx="5421293" cy="10394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9" name="Line"/>
            <p:cNvSpPr/>
            <p:nvPr/>
          </p:nvSpPr>
          <p:spPr>
            <a:xfrm>
              <a:off x="0" y="272497"/>
              <a:ext cx="789070" cy="317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7" y="2782"/>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181" name="Image 4Image 4" descr="Image 4Image 4"/>
          <p:cNvPicPr>
            <a:picLocks noChangeAspect="1"/>
          </p:cNvPicPr>
          <p:nvPr/>
        </p:nvPicPr>
        <p:blipFill>
          <a:blip r:embed="rId7"/>
          <a:stretch>
            <a:fillRect/>
          </a:stretch>
        </p:blipFill>
        <p:spPr>
          <a:xfrm>
            <a:off x="11413610" y="5821026"/>
            <a:ext cx="459466" cy="459466"/>
          </a:xfrm>
          <a:prstGeom prst="rect">
            <a:avLst/>
          </a:prstGeom>
          <a:ln w="12700">
            <a:miter lim="400000"/>
          </a:ln>
        </p:spPr>
      </p:pic>
      <p:sp>
        <p:nvSpPr>
          <p:cNvPr id="182" name="TextBox 389423030"/>
          <p:cNvSpPr txBox="1"/>
          <p:nvPr/>
        </p:nvSpPr>
        <p:spPr>
          <a:xfrm>
            <a:off x="8690813" y="5906523"/>
            <a:ext cx="26767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8"/>
              </a:rPr>
              <a:t>Pixabay</a:t>
            </a:r>
            <a:r>
              <a:t> CC0 </a:t>
            </a:r>
          </a:p>
        </p:txBody>
      </p:sp>
      <p:pic>
        <p:nvPicPr>
          <p:cNvPr id="183" name="Image 3Image 3" descr="Image 3Image 3"/>
          <p:cNvPicPr>
            <a:picLocks noChangeAspect="1"/>
          </p:cNvPicPr>
          <p:nvPr/>
        </p:nvPicPr>
        <p:blipFill>
          <a:blip r:embed="rId9"/>
          <a:stretch>
            <a:fillRect/>
          </a:stretch>
        </p:blipFill>
        <p:spPr>
          <a:xfrm>
            <a:off x="3896883" y="939269"/>
            <a:ext cx="1936801" cy="1936801"/>
          </a:xfrm>
          <a:prstGeom prst="rect">
            <a:avLst/>
          </a:prstGeom>
          <a:ln w="12700">
            <a:miter lim="400000"/>
          </a:ln>
        </p:spPr>
      </p:pic>
      <p:sp>
        <p:nvSpPr>
          <p:cNvPr id="184" name="Rectangle 4"/>
          <p:cNvSpPr txBox="1"/>
          <p:nvPr/>
        </p:nvSpPr>
        <p:spPr>
          <a:xfrm>
            <a:off x="395236" y="993683"/>
            <a:ext cx="292822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What is licensing, anyway? It’s not relevant to research.</a:t>
            </a:r>
          </a:p>
        </p:txBody>
      </p:sp>
      <p:grpSp>
        <p:nvGrpSpPr>
          <p:cNvPr id="187" name="Légende encadrée 2 7"/>
          <p:cNvGrpSpPr/>
          <p:nvPr/>
        </p:nvGrpSpPr>
        <p:grpSpPr>
          <a:xfrm>
            <a:off x="338694" y="974309"/>
            <a:ext cx="3571358" cy="727261"/>
            <a:chOff x="0" y="0"/>
            <a:chExt cx="3571356" cy="727260"/>
          </a:xfrm>
        </p:grpSpPr>
        <p:sp>
          <p:nvSpPr>
            <p:cNvPr id="185" name="Rectangle"/>
            <p:cNvSpPr/>
            <p:nvPr/>
          </p:nvSpPr>
          <p:spPr>
            <a:xfrm flipH="1">
              <a:off x="0" y="0"/>
              <a:ext cx="3040773" cy="7272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6" name="Line"/>
            <p:cNvSpPr/>
            <p:nvPr/>
          </p:nvSpPr>
          <p:spPr>
            <a:xfrm flipH="1">
              <a:off x="3046245" y="397775"/>
              <a:ext cx="525112" cy="199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806" y="432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8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
          <p:cNvSpPr txBox="1"/>
          <p:nvPr/>
        </p:nvSpPr>
        <p:spPr>
          <a:xfrm>
            <a:off x="372812" y="219144"/>
            <a:ext cx="1055961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atin typeface="Century Gothic"/>
                <a:ea typeface="Century Gothic"/>
                <a:cs typeface="Century Gothic"/>
                <a:sym typeface="Century Gothic"/>
              </a:defRPr>
            </a:lvl1pPr>
          </a:lstStyle>
          <a:p>
            <a:r>
              <a:t>How to address concerns and advocate for licensing</a:t>
            </a:r>
          </a:p>
        </p:txBody>
      </p:sp>
      <p:sp>
        <p:nvSpPr>
          <p:cNvPr id="191" name="Rectangle 20"/>
          <p:cNvSpPr txBox="1"/>
          <p:nvPr/>
        </p:nvSpPr>
        <p:spPr>
          <a:xfrm>
            <a:off x="272112" y="5858076"/>
            <a:ext cx="275383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182879" algn="just"/>
            <a:r>
              <a:t>Sources : </a:t>
            </a:r>
            <a:r>
              <a:rPr u="sng">
                <a:solidFill>
                  <a:srgbClr val="0563C1"/>
                </a:solidFill>
                <a:uFill>
                  <a:solidFill>
                    <a:srgbClr val="0563C1"/>
                  </a:solidFill>
                </a:uFill>
                <a:hlinkClick r:id="rId2"/>
              </a:rPr>
              <a:t>1</a:t>
            </a:r>
            <a:r>
              <a:t> - </a:t>
            </a:r>
            <a:r>
              <a:rPr u="sng">
                <a:solidFill>
                  <a:srgbClr val="0563C1"/>
                </a:solidFill>
                <a:uFill>
                  <a:solidFill>
                    <a:srgbClr val="0563C1"/>
                  </a:solidFill>
                </a:uFill>
                <a:hlinkClick r:id="rId3"/>
              </a:rPr>
              <a:t>2</a:t>
            </a:r>
            <a:r>
              <a:t> - </a:t>
            </a:r>
            <a:r>
              <a:rPr u="sng">
                <a:solidFill>
                  <a:srgbClr val="0563C1"/>
                </a:solidFill>
                <a:uFill>
                  <a:solidFill>
                    <a:srgbClr val="0563C1"/>
                  </a:solidFill>
                </a:uFill>
                <a:hlinkClick r:id="rId4"/>
              </a:rPr>
              <a:t>3</a:t>
            </a:r>
            <a:r>
              <a:t> - </a:t>
            </a:r>
            <a:r>
              <a:rPr u="sng">
                <a:solidFill>
                  <a:srgbClr val="0563C1"/>
                </a:solidFill>
                <a:uFill>
                  <a:solidFill>
                    <a:srgbClr val="0563C1"/>
                  </a:solidFill>
                </a:uFill>
                <a:hlinkClick r:id="rId5"/>
              </a:rPr>
              <a:t>4</a:t>
            </a:r>
            <a:r>
              <a:t> - </a:t>
            </a:r>
            <a:r>
              <a:rPr u="sng">
                <a:solidFill>
                  <a:srgbClr val="0563C1"/>
                </a:solidFill>
                <a:uFill>
                  <a:solidFill>
                    <a:srgbClr val="0563C1"/>
                  </a:solidFill>
                </a:uFill>
                <a:hlinkClick r:id="rId6"/>
              </a:rPr>
              <a:t>5</a:t>
            </a:r>
          </a:p>
        </p:txBody>
      </p:sp>
      <p:sp>
        <p:nvSpPr>
          <p:cNvPr id="192" name="Rectangle 13"/>
          <p:cNvSpPr txBox="1"/>
          <p:nvPr/>
        </p:nvSpPr>
        <p:spPr>
          <a:xfrm>
            <a:off x="6568691" y="939269"/>
            <a:ext cx="5120846"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Most countries have intellectual property rights that protect creative work, including research outputs. Licensing is a legal tool to share research.</a:t>
            </a:r>
          </a:p>
        </p:txBody>
      </p:sp>
      <p:grpSp>
        <p:nvGrpSpPr>
          <p:cNvPr id="195" name="Légende encadrée 2 17"/>
          <p:cNvGrpSpPr/>
          <p:nvPr/>
        </p:nvGrpSpPr>
        <p:grpSpPr>
          <a:xfrm>
            <a:off x="5676865" y="939269"/>
            <a:ext cx="6196211" cy="1039471"/>
            <a:chOff x="0" y="0"/>
            <a:chExt cx="6196210" cy="1039469"/>
          </a:xfrm>
        </p:grpSpPr>
        <p:sp>
          <p:nvSpPr>
            <p:cNvPr id="193" name="Rectangle"/>
            <p:cNvSpPr/>
            <p:nvPr/>
          </p:nvSpPr>
          <p:spPr>
            <a:xfrm>
              <a:off x="774918" y="0"/>
              <a:ext cx="5421293" cy="10394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4" name="Line"/>
            <p:cNvSpPr/>
            <p:nvPr/>
          </p:nvSpPr>
          <p:spPr>
            <a:xfrm>
              <a:off x="0" y="272497"/>
              <a:ext cx="789070" cy="317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7" y="2782"/>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196" name="TextBox 1169420894"/>
          <p:cNvSpPr txBox="1"/>
          <p:nvPr/>
        </p:nvSpPr>
        <p:spPr>
          <a:xfrm>
            <a:off x="6553180" y="2153369"/>
            <a:ext cx="5151870"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A lot of research is publicly funded, and applying an open license to your research outputs helps to maximize the benefits of that research to society.</a:t>
            </a:r>
          </a:p>
        </p:txBody>
      </p:sp>
      <p:grpSp>
        <p:nvGrpSpPr>
          <p:cNvPr id="199" name="Légende encadrée 2 17"/>
          <p:cNvGrpSpPr/>
          <p:nvPr/>
        </p:nvGrpSpPr>
        <p:grpSpPr>
          <a:xfrm>
            <a:off x="5802422" y="2112006"/>
            <a:ext cx="6070653" cy="1067422"/>
            <a:chOff x="0" y="0"/>
            <a:chExt cx="6070652" cy="1067420"/>
          </a:xfrm>
        </p:grpSpPr>
        <p:sp>
          <p:nvSpPr>
            <p:cNvPr id="197" name="Rectangle"/>
            <p:cNvSpPr/>
            <p:nvPr/>
          </p:nvSpPr>
          <p:spPr>
            <a:xfrm>
              <a:off x="649362" y="0"/>
              <a:ext cx="5421291" cy="106742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8" name="Line"/>
            <p:cNvSpPr/>
            <p:nvPr/>
          </p:nvSpPr>
          <p:spPr>
            <a:xfrm>
              <a:off x="0" y="270174"/>
              <a:ext cx="663513" cy="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74" y="14399"/>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200" name="Image 4Image 4" descr="Image 4Image 4"/>
          <p:cNvPicPr>
            <a:picLocks noChangeAspect="1"/>
          </p:cNvPicPr>
          <p:nvPr/>
        </p:nvPicPr>
        <p:blipFill>
          <a:blip r:embed="rId7"/>
          <a:stretch>
            <a:fillRect/>
          </a:stretch>
        </p:blipFill>
        <p:spPr>
          <a:xfrm>
            <a:off x="11413610" y="5821026"/>
            <a:ext cx="459466" cy="459466"/>
          </a:xfrm>
          <a:prstGeom prst="rect">
            <a:avLst/>
          </a:prstGeom>
          <a:ln w="12700">
            <a:miter lim="400000"/>
          </a:ln>
        </p:spPr>
      </p:pic>
      <p:sp>
        <p:nvSpPr>
          <p:cNvPr id="201" name="TextBox 389423030"/>
          <p:cNvSpPr txBox="1"/>
          <p:nvPr/>
        </p:nvSpPr>
        <p:spPr>
          <a:xfrm>
            <a:off x="8690813" y="5906523"/>
            <a:ext cx="26767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8"/>
              </a:rPr>
              <a:t>Pixabay</a:t>
            </a:r>
            <a:r>
              <a:t> CC0 </a:t>
            </a:r>
          </a:p>
        </p:txBody>
      </p:sp>
      <p:pic>
        <p:nvPicPr>
          <p:cNvPr id="202" name="Image 3Image 3" descr="Image 3Image 3"/>
          <p:cNvPicPr>
            <a:picLocks noChangeAspect="1"/>
          </p:cNvPicPr>
          <p:nvPr/>
        </p:nvPicPr>
        <p:blipFill>
          <a:blip r:embed="rId9"/>
          <a:stretch>
            <a:fillRect/>
          </a:stretch>
        </p:blipFill>
        <p:spPr>
          <a:xfrm>
            <a:off x="3896883" y="939269"/>
            <a:ext cx="1936801" cy="1936801"/>
          </a:xfrm>
          <a:prstGeom prst="rect">
            <a:avLst/>
          </a:prstGeom>
          <a:ln w="12700">
            <a:miter lim="400000"/>
          </a:ln>
        </p:spPr>
      </p:pic>
      <p:sp>
        <p:nvSpPr>
          <p:cNvPr id="203" name="Rectangle 4"/>
          <p:cNvSpPr txBox="1"/>
          <p:nvPr/>
        </p:nvSpPr>
        <p:spPr>
          <a:xfrm>
            <a:off x="395236" y="993683"/>
            <a:ext cx="292822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What is licensing, anyway? It’s not relevant to research.</a:t>
            </a:r>
          </a:p>
        </p:txBody>
      </p:sp>
      <p:grpSp>
        <p:nvGrpSpPr>
          <p:cNvPr id="206" name="Légende encadrée 2 7"/>
          <p:cNvGrpSpPr/>
          <p:nvPr/>
        </p:nvGrpSpPr>
        <p:grpSpPr>
          <a:xfrm>
            <a:off x="338694" y="974309"/>
            <a:ext cx="3571358" cy="727261"/>
            <a:chOff x="0" y="0"/>
            <a:chExt cx="3571356" cy="727260"/>
          </a:xfrm>
        </p:grpSpPr>
        <p:sp>
          <p:nvSpPr>
            <p:cNvPr id="204" name="Rectangle"/>
            <p:cNvSpPr/>
            <p:nvPr/>
          </p:nvSpPr>
          <p:spPr>
            <a:xfrm flipH="1">
              <a:off x="0" y="0"/>
              <a:ext cx="3040773" cy="7272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5" name="Line"/>
            <p:cNvSpPr/>
            <p:nvPr/>
          </p:nvSpPr>
          <p:spPr>
            <a:xfrm flipH="1">
              <a:off x="3046245" y="397775"/>
              <a:ext cx="525112" cy="199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806" y="432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09" name="Légende encadrée 2 8"/>
          <p:cNvGrpSpPr/>
          <p:nvPr/>
        </p:nvGrpSpPr>
        <p:grpSpPr>
          <a:xfrm>
            <a:off x="327092" y="1804062"/>
            <a:ext cx="3574429" cy="697280"/>
            <a:chOff x="0" y="0"/>
            <a:chExt cx="3574427" cy="697279"/>
          </a:xfrm>
        </p:grpSpPr>
        <p:sp>
          <p:nvSpPr>
            <p:cNvPr id="207" name="Rectangle"/>
            <p:cNvSpPr/>
            <p:nvPr/>
          </p:nvSpPr>
          <p:spPr>
            <a:xfrm flipH="1">
              <a:off x="0" y="53219"/>
              <a:ext cx="3040773" cy="6440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8" name="Line"/>
            <p:cNvSpPr/>
            <p:nvPr/>
          </p:nvSpPr>
          <p:spPr>
            <a:xfrm flipH="1">
              <a:off x="3058348" y="0"/>
              <a:ext cx="516080" cy="368036"/>
            </a:xfrm>
            <a:custGeom>
              <a:avLst/>
              <a:gdLst/>
              <a:ahLst/>
              <a:cxnLst>
                <a:cxn ang="0">
                  <a:pos x="wd2" y="hd2"/>
                </a:cxn>
                <a:cxn ang="5400000">
                  <a:pos x="wd2" y="hd2"/>
                </a:cxn>
                <a:cxn ang="10800000">
                  <a:pos x="wd2" y="hd2"/>
                </a:cxn>
                <a:cxn ang="16200000">
                  <a:pos x="wd2" y="hd2"/>
                </a:cxn>
              </a:cxnLst>
              <a:rect l="0" t="0" r="r" b="b"/>
              <a:pathLst>
                <a:path w="21600" h="21600" extrusionOk="0">
                  <a:moveTo>
                    <a:pt x="21600" y="10477"/>
                  </a:moveTo>
                  <a:lnTo>
                    <a:pt x="14985" y="21600"/>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10" name="Rectangle 4"/>
          <p:cNvSpPr txBox="1"/>
          <p:nvPr/>
        </p:nvSpPr>
        <p:spPr>
          <a:xfrm>
            <a:off x="430334" y="1839747"/>
            <a:ext cx="2910255"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My data doesn’t need to be shared. Only my papers.</a:t>
            </a:r>
          </a:p>
        </p:txBody>
      </p:sp>
      <p:sp>
        <p:nvSpPr>
          <p:cNvPr id="21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1"/>
          <p:cNvSpPr txBox="1"/>
          <p:nvPr/>
        </p:nvSpPr>
        <p:spPr>
          <a:xfrm>
            <a:off x="372812" y="219144"/>
            <a:ext cx="1055961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atin typeface="Century Gothic"/>
                <a:ea typeface="Century Gothic"/>
                <a:cs typeface="Century Gothic"/>
                <a:sym typeface="Century Gothic"/>
              </a:defRPr>
            </a:lvl1pPr>
          </a:lstStyle>
          <a:p>
            <a:r>
              <a:t>How to address concerns and advocate for licensing</a:t>
            </a:r>
          </a:p>
        </p:txBody>
      </p:sp>
      <p:sp>
        <p:nvSpPr>
          <p:cNvPr id="214" name="Rectangle 20"/>
          <p:cNvSpPr txBox="1"/>
          <p:nvPr/>
        </p:nvSpPr>
        <p:spPr>
          <a:xfrm>
            <a:off x="272112" y="5858076"/>
            <a:ext cx="275383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182879" algn="just"/>
            <a:r>
              <a:t>Sources : </a:t>
            </a:r>
            <a:r>
              <a:rPr u="sng">
                <a:solidFill>
                  <a:srgbClr val="0563C1"/>
                </a:solidFill>
                <a:uFill>
                  <a:solidFill>
                    <a:srgbClr val="0563C1"/>
                  </a:solidFill>
                </a:uFill>
                <a:hlinkClick r:id="rId2"/>
              </a:rPr>
              <a:t>1</a:t>
            </a:r>
            <a:r>
              <a:t> - </a:t>
            </a:r>
            <a:r>
              <a:rPr u="sng">
                <a:solidFill>
                  <a:srgbClr val="0563C1"/>
                </a:solidFill>
                <a:uFill>
                  <a:solidFill>
                    <a:srgbClr val="0563C1"/>
                  </a:solidFill>
                </a:uFill>
                <a:hlinkClick r:id="rId3"/>
              </a:rPr>
              <a:t>2</a:t>
            </a:r>
            <a:r>
              <a:t> - </a:t>
            </a:r>
            <a:r>
              <a:rPr u="sng">
                <a:solidFill>
                  <a:srgbClr val="0563C1"/>
                </a:solidFill>
                <a:uFill>
                  <a:solidFill>
                    <a:srgbClr val="0563C1"/>
                  </a:solidFill>
                </a:uFill>
                <a:hlinkClick r:id="rId4"/>
              </a:rPr>
              <a:t>3</a:t>
            </a:r>
            <a:r>
              <a:t> - </a:t>
            </a:r>
            <a:r>
              <a:rPr u="sng">
                <a:solidFill>
                  <a:srgbClr val="0563C1"/>
                </a:solidFill>
                <a:uFill>
                  <a:solidFill>
                    <a:srgbClr val="0563C1"/>
                  </a:solidFill>
                </a:uFill>
                <a:hlinkClick r:id="rId5"/>
              </a:rPr>
              <a:t>4</a:t>
            </a:r>
            <a:r>
              <a:t> - </a:t>
            </a:r>
            <a:r>
              <a:rPr u="sng">
                <a:solidFill>
                  <a:srgbClr val="0563C1"/>
                </a:solidFill>
                <a:uFill>
                  <a:solidFill>
                    <a:srgbClr val="0563C1"/>
                  </a:solidFill>
                </a:uFill>
                <a:hlinkClick r:id="rId6"/>
              </a:rPr>
              <a:t>5</a:t>
            </a:r>
          </a:p>
        </p:txBody>
      </p:sp>
      <p:sp>
        <p:nvSpPr>
          <p:cNvPr id="215" name="Rectangle 13"/>
          <p:cNvSpPr txBox="1"/>
          <p:nvPr/>
        </p:nvSpPr>
        <p:spPr>
          <a:xfrm>
            <a:off x="6568691" y="939269"/>
            <a:ext cx="5120846"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Most countries have intellectual property rights that protect creative work, including research outputs. Licensing is a legal tool to share research.</a:t>
            </a:r>
          </a:p>
        </p:txBody>
      </p:sp>
      <p:grpSp>
        <p:nvGrpSpPr>
          <p:cNvPr id="218" name="Légende encadrée 2 17"/>
          <p:cNvGrpSpPr/>
          <p:nvPr/>
        </p:nvGrpSpPr>
        <p:grpSpPr>
          <a:xfrm>
            <a:off x="5676865" y="939269"/>
            <a:ext cx="6196211" cy="1039471"/>
            <a:chOff x="0" y="0"/>
            <a:chExt cx="6196210" cy="1039469"/>
          </a:xfrm>
        </p:grpSpPr>
        <p:sp>
          <p:nvSpPr>
            <p:cNvPr id="216" name="Rectangle"/>
            <p:cNvSpPr/>
            <p:nvPr/>
          </p:nvSpPr>
          <p:spPr>
            <a:xfrm>
              <a:off x="774918" y="0"/>
              <a:ext cx="5421293" cy="10394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7" name="Line"/>
            <p:cNvSpPr/>
            <p:nvPr/>
          </p:nvSpPr>
          <p:spPr>
            <a:xfrm>
              <a:off x="0" y="272497"/>
              <a:ext cx="789070" cy="317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7" y="2782"/>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19" name="Rectangle 18"/>
          <p:cNvSpPr txBox="1"/>
          <p:nvPr/>
        </p:nvSpPr>
        <p:spPr>
          <a:xfrm>
            <a:off x="6568691" y="3338084"/>
            <a:ext cx="5249176" cy="1206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900"/>
            </a:pPr>
            <a:r>
              <a:t>A </a:t>
            </a:r>
            <a:r>
              <a:rPr i="1"/>
              <a:t>limitations and disclaimers clause </a:t>
            </a:r>
            <a:r>
              <a:t>in a license clearly states that the research data is shared ‘as is’ and</a:t>
            </a:r>
            <a:r>
              <a:rPr b="1"/>
              <a:t> </a:t>
            </a:r>
            <a:r>
              <a:t>the original researcher is not responsible for the outcomes of reuse.</a:t>
            </a:r>
          </a:p>
        </p:txBody>
      </p:sp>
      <p:grpSp>
        <p:nvGrpSpPr>
          <p:cNvPr id="222" name="Légende encadrée 2 19"/>
          <p:cNvGrpSpPr/>
          <p:nvPr/>
        </p:nvGrpSpPr>
        <p:grpSpPr>
          <a:xfrm>
            <a:off x="5507397" y="2999582"/>
            <a:ext cx="6365679" cy="1653554"/>
            <a:chOff x="0" y="0"/>
            <a:chExt cx="6365679" cy="1653553"/>
          </a:xfrm>
        </p:grpSpPr>
        <p:sp>
          <p:nvSpPr>
            <p:cNvPr id="220" name="Rectangle"/>
            <p:cNvSpPr/>
            <p:nvPr/>
          </p:nvSpPr>
          <p:spPr>
            <a:xfrm>
              <a:off x="944389" y="312787"/>
              <a:ext cx="5421291" cy="1340767"/>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221" name="Line"/>
            <p:cNvSpPr/>
            <p:nvPr/>
          </p:nvSpPr>
          <p:spPr>
            <a:xfrm>
              <a:off x="0" y="0"/>
              <a:ext cx="941896" cy="836263"/>
            </a:xfrm>
            <a:custGeom>
              <a:avLst/>
              <a:gdLst/>
              <a:ahLst/>
              <a:cxnLst>
                <a:cxn ang="0">
                  <a:pos x="wd2" y="hd2"/>
                </a:cxn>
                <a:cxn ang="5400000">
                  <a:pos x="wd2" y="hd2"/>
                </a:cxn>
                <a:cxn ang="10800000">
                  <a:pos x="wd2" y="hd2"/>
                </a:cxn>
                <a:cxn ang="16200000">
                  <a:pos x="wd2" y="hd2"/>
                </a:cxn>
              </a:cxnLst>
              <a:rect l="0" t="0" r="r" b="b"/>
              <a:pathLst>
                <a:path w="21600" h="21600" extrusionOk="0">
                  <a:moveTo>
                    <a:pt x="21600" y="19411"/>
                  </a:moveTo>
                  <a:lnTo>
                    <a:pt x="14240"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grpSp>
      <p:sp>
        <p:nvSpPr>
          <p:cNvPr id="223" name="TextBox 1169420894"/>
          <p:cNvSpPr txBox="1"/>
          <p:nvPr/>
        </p:nvSpPr>
        <p:spPr>
          <a:xfrm>
            <a:off x="6553180" y="2153369"/>
            <a:ext cx="5151870"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A lot of research is publicly funded, and applying an open license to your research outputs helps to maximize the benefits of that research to society.</a:t>
            </a:r>
          </a:p>
        </p:txBody>
      </p:sp>
      <p:grpSp>
        <p:nvGrpSpPr>
          <p:cNvPr id="226" name="Légende encadrée 2 17"/>
          <p:cNvGrpSpPr/>
          <p:nvPr/>
        </p:nvGrpSpPr>
        <p:grpSpPr>
          <a:xfrm>
            <a:off x="5802422" y="2112006"/>
            <a:ext cx="6070653" cy="1067422"/>
            <a:chOff x="0" y="0"/>
            <a:chExt cx="6070652" cy="1067420"/>
          </a:xfrm>
        </p:grpSpPr>
        <p:sp>
          <p:nvSpPr>
            <p:cNvPr id="224" name="Rectangle"/>
            <p:cNvSpPr/>
            <p:nvPr/>
          </p:nvSpPr>
          <p:spPr>
            <a:xfrm>
              <a:off x="649362" y="0"/>
              <a:ext cx="5421291" cy="106742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25" name="Line"/>
            <p:cNvSpPr/>
            <p:nvPr/>
          </p:nvSpPr>
          <p:spPr>
            <a:xfrm>
              <a:off x="0" y="270174"/>
              <a:ext cx="663513" cy="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74" y="14399"/>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227" name="Image 4Image 4" descr="Image 4Image 4"/>
          <p:cNvPicPr>
            <a:picLocks noChangeAspect="1"/>
          </p:cNvPicPr>
          <p:nvPr/>
        </p:nvPicPr>
        <p:blipFill>
          <a:blip r:embed="rId7"/>
          <a:stretch>
            <a:fillRect/>
          </a:stretch>
        </p:blipFill>
        <p:spPr>
          <a:xfrm>
            <a:off x="11413610" y="5821026"/>
            <a:ext cx="459466" cy="459466"/>
          </a:xfrm>
          <a:prstGeom prst="rect">
            <a:avLst/>
          </a:prstGeom>
          <a:ln w="12700">
            <a:miter lim="400000"/>
          </a:ln>
        </p:spPr>
      </p:pic>
      <p:sp>
        <p:nvSpPr>
          <p:cNvPr id="228" name="TextBox 389423030"/>
          <p:cNvSpPr txBox="1"/>
          <p:nvPr/>
        </p:nvSpPr>
        <p:spPr>
          <a:xfrm>
            <a:off x="8690813" y="5906523"/>
            <a:ext cx="26767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8"/>
              </a:rPr>
              <a:t>Pixabay</a:t>
            </a:r>
            <a:r>
              <a:t> CC0 </a:t>
            </a:r>
          </a:p>
        </p:txBody>
      </p:sp>
      <p:pic>
        <p:nvPicPr>
          <p:cNvPr id="229" name="Image 3Image 3" descr="Image 3Image 3"/>
          <p:cNvPicPr>
            <a:picLocks noChangeAspect="1"/>
          </p:cNvPicPr>
          <p:nvPr/>
        </p:nvPicPr>
        <p:blipFill>
          <a:blip r:embed="rId9"/>
          <a:stretch>
            <a:fillRect/>
          </a:stretch>
        </p:blipFill>
        <p:spPr>
          <a:xfrm>
            <a:off x="3896883" y="939269"/>
            <a:ext cx="1936801" cy="1936801"/>
          </a:xfrm>
          <a:prstGeom prst="rect">
            <a:avLst/>
          </a:prstGeom>
          <a:ln w="12700">
            <a:miter lim="400000"/>
          </a:ln>
        </p:spPr>
      </p:pic>
      <p:sp>
        <p:nvSpPr>
          <p:cNvPr id="230" name="Rectangle 3"/>
          <p:cNvSpPr txBox="1"/>
          <p:nvPr/>
        </p:nvSpPr>
        <p:spPr>
          <a:xfrm>
            <a:off x="521307" y="2604470"/>
            <a:ext cx="2928229" cy="644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If somebody misuses my data, I will be blamed.</a:t>
            </a:r>
          </a:p>
        </p:txBody>
      </p:sp>
      <p:sp>
        <p:nvSpPr>
          <p:cNvPr id="231" name="Rectangle 4"/>
          <p:cNvSpPr txBox="1"/>
          <p:nvPr/>
        </p:nvSpPr>
        <p:spPr>
          <a:xfrm>
            <a:off x="395236" y="993683"/>
            <a:ext cx="292822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What is licensing, anyway? It’s not relevant to research.</a:t>
            </a:r>
          </a:p>
        </p:txBody>
      </p:sp>
      <p:grpSp>
        <p:nvGrpSpPr>
          <p:cNvPr id="234" name="Légende encadrée 2 7"/>
          <p:cNvGrpSpPr/>
          <p:nvPr/>
        </p:nvGrpSpPr>
        <p:grpSpPr>
          <a:xfrm>
            <a:off x="338694" y="974309"/>
            <a:ext cx="3571358" cy="727261"/>
            <a:chOff x="0" y="0"/>
            <a:chExt cx="3571356" cy="727260"/>
          </a:xfrm>
        </p:grpSpPr>
        <p:sp>
          <p:nvSpPr>
            <p:cNvPr id="232" name="Rectangle"/>
            <p:cNvSpPr/>
            <p:nvPr/>
          </p:nvSpPr>
          <p:spPr>
            <a:xfrm flipH="1">
              <a:off x="0" y="0"/>
              <a:ext cx="3040773" cy="7272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3" name="Line"/>
            <p:cNvSpPr/>
            <p:nvPr/>
          </p:nvSpPr>
          <p:spPr>
            <a:xfrm flipH="1">
              <a:off x="3046245" y="397775"/>
              <a:ext cx="525112" cy="199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806" y="432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37" name="Légende encadrée 2 8"/>
          <p:cNvGrpSpPr/>
          <p:nvPr/>
        </p:nvGrpSpPr>
        <p:grpSpPr>
          <a:xfrm>
            <a:off x="349807" y="2583164"/>
            <a:ext cx="3574429" cy="697281"/>
            <a:chOff x="0" y="0"/>
            <a:chExt cx="3574427" cy="697279"/>
          </a:xfrm>
        </p:grpSpPr>
        <p:sp>
          <p:nvSpPr>
            <p:cNvPr id="235" name="Rectangle"/>
            <p:cNvSpPr/>
            <p:nvPr/>
          </p:nvSpPr>
          <p:spPr>
            <a:xfrm flipH="1">
              <a:off x="0" y="53219"/>
              <a:ext cx="3040773" cy="6440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6" name="Line"/>
            <p:cNvSpPr/>
            <p:nvPr/>
          </p:nvSpPr>
          <p:spPr>
            <a:xfrm flipH="1">
              <a:off x="3058348" y="0"/>
              <a:ext cx="516080" cy="368036"/>
            </a:xfrm>
            <a:custGeom>
              <a:avLst/>
              <a:gdLst/>
              <a:ahLst/>
              <a:cxnLst>
                <a:cxn ang="0">
                  <a:pos x="wd2" y="hd2"/>
                </a:cxn>
                <a:cxn ang="5400000">
                  <a:pos x="wd2" y="hd2"/>
                </a:cxn>
                <a:cxn ang="10800000">
                  <a:pos x="wd2" y="hd2"/>
                </a:cxn>
                <a:cxn ang="16200000">
                  <a:pos x="wd2" y="hd2"/>
                </a:cxn>
              </a:cxnLst>
              <a:rect l="0" t="0" r="r" b="b"/>
              <a:pathLst>
                <a:path w="21600" h="21600" extrusionOk="0">
                  <a:moveTo>
                    <a:pt x="21600" y="10477"/>
                  </a:moveTo>
                  <a:lnTo>
                    <a:pt x="14985" y="21600"/>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40" name="Légende encadrée 2 8"/>
          <p:cNvGrpSpPr/>
          <p:nvPr/>
        </p:nvGrpSpPr>
        <p:grpSpPr>
          <a:xfrm>
            <a:off x="327092" y="1804062"/>
            <a:ext cx="3574429" cy="697280"/>
            <a:chOff x="0" y="0"/>
            <a:chExt cx="3574427" cy="697279"/>
          </a:xfrm>
        </p:grpSpPr>
        <p:sp>
          <p:nvSpPr>
            <p:cNvPr id="238" name="Rectangle"/>
            <p:cNvSpPr/>
            <p:nvPr/>
          </p:nvSpPr>
          <p:spPr>
            <a:xfrm flipH="1">
              <a:off x="0" y="53219"/>
              <a:ext cx="3040773" cy="6440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9" name="Line"/>
            <p:cNvSpPr/>
            <p:nvPr/>
          </p:nvSpPr>
          <p:spPr>
            <a:xfrm flipH="1">
              <a:off x="3058348" y="0"/>
              <a:ext cx="516080" cy="368036"/>
            </a:xfrm>
            <a:custGeom>
              <a:avLst/>
              <a:gdLst/>
              <a:ahLst/>
              <a:cxnLst>
                <a:cxn ang="0">
                  <a:pos x="wd2" y="hd2"/>
                </a:cxn>
                <a:cxn ang="5400000">
                  <a:pos x="wd2" y="hd2"/>
                </a:cxn>
                <a:cxn ang="10800000">
                  <a:pos x="wd2" y="hd2"/>
                </a:cxn>
                <a:cxn ang="16200000">
                  <a:pos x="wd2" y="hd2"/>
                </a:cxn>
              </a:cxnLst>
              <a:rect l="0" t="0" r="r" b="b"/>
              <a:pathLst>
                <a:path w="21600" h="21600" extrusionOk="0">
                  <a:moveTo>
                    <a:pt x="21600" y="10477"/>
                  </a:moveTo>
                  <a:lnTo>
                    <a:pt x="14985" y="21600"/>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41" name="Rectangle 4"/>
          <p:cNvSpPr txBox="1"/>
          <p:nvPr/>
        </p:nvSpPr>
        <p:spPr>
          <a:xfrm>
            <a:off x="430334" y="1839747"/>
            <a:ext cx="2910255"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My data doesn’t need to be shared. Only my papers.</a:t>
            </a:r>
          </a:p>
        </p:txBody>
      </p:sp>
      <p:sp>
        <p:nvSpPr>
          <p:cNvPr id="24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0"/>
          <p:cNvSpPr txBox="1"/>
          <p:nvPr/>
        </p:nvSpPr>
        <p:spPr>
          <a:xfrm>
            <a:off x="272112" y="5858076"/>
            <a:ext cx="275383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182879" algn="just"/>
            <a:r>
              <a:t>Sources : </a:t>
            </a:r>
            <a:r>
              <a:rPr u="sng">
                <a:solidFill>
                  <a:srgbClr val="0563C1"/>
                </a:solidFill>
                <a:uFill>
                  <a:solidFill>
                    <a:srgbClr val="0563C1"/>
                  </a:solidFill>
                </a:uFill>
                <a:hlinkClick r:id="rId2"/>
              </a:rPr>
              <a:t>1</a:t>
            </a:r>
            <a:r>
              <a:t> - </a:t>
            </a:r>
            <a:r>
              <a:rPr u="sng">
                <a:solidFill>
                  <a:srgbClr val="0563C1"/>
                </a:solidFill>
                <a:uFill>
                  <a:solidFill>
                    <a:srgbClr val="0563C1"/>
                  </a:solidFill>
                </a:uFill>
                <a:hlinkClick r:id="rId3"/>
              </a:rPr>
              <a:t>2</a:t>
            </a:r>
            <a:r>
              <a:t> - </a:t>
            </a:r>
            <a:r>
              <a:rPr u="sng">
                <a:solidFill>
                  <a:srgbClr val="0563C1"/>
                </a:solidFill>
                <a:uFill>
                  <a:solidFill>
                    <a:srgbClr val="0563C1"/>
                  </a:solidFill>
                </a:uFill>
                <a:hlinkClick r:id="rId4"/>
              </a:rPr>
              <a:t>3</a:t>
            </a:r>
            <a:r>
              <a:t> - </a:t>
            </a:r>
            <a:r>
              <a:rPr u="sng">
                <a:solidFill>
                  <a:srgbClr val="0563C1"/>
                </a:solidFill>
                <a:uFill>
                  <a:solidFill>
                    <a:srgbClr val="0563C1"/>
                  </a:solidFill>
                </a:uFill>
                <a:hlinkClick r:id="rId5"/>
              </a:rPr>
              <a:t>4</a:t>
            </a:r>
            <a:r>
              <a:t> - </a:t>
            </a:r>
            <a:r>
              <a:rPr u="sng">
                <a:solidFill>
                  <a:srgbClr val="0563C1"/>
                </a:solidFill>
                <a:uFill>
                  <a:solidFill>
                    <a:srgbClr val="0563C1"/>
                  </a:solidFill>
                </a:uFill>
                <a:hlinkClick r:id="rId6"/>
              </a:rPr>
              <a:t>5</a:t>
            </a:r>
          </a:p>
        </p:txBody>
      </p:sp>
      <p:grpSp>
        <p:nvGrpSpPr>
          <p:cNvPr id="260" name="Group 2"/>
          <p:cNvGrpSpPr/>
          <p:nvPr/>
        </p:nvGrpSpPr>
        <p:grpSpPr>
          <a:xfrm>
            <a:off x="5507397" y="939269"/>
            <a:ext cx="6382365" cy="5023582"/>
            <a:chOff x="0" y="0"/>
            <a:chExt cx="6382363" cy="5023580"/>
          </a:xfrm>
        </p:grpSpPr>
        <p:sp>
          <p:nvSpPr>
            <p:cNvPr id="245" name="Rectangle 13"/>
            <p:cNvSpPr txBox="1"/>
            <p:nvPr/>
          </p:nvSpPr>
          <p:spPr>
            <a:xfrm>
              <a:off x="1061294" y="0"/>
              <a:ext cx="5120845" cy="9144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Most countries have intellectual property rights that protect creative work, including research outputs. Licensing is a legal tool to share research.</a:t>
              </a:r>
            </a:p>
          </p:txBody>
        </p:sp>
        <p:grpSp>
          <p:nvGrpSpPr>
            <p:cNvPr id="248" name="Légende encadrée 2 17"/>
            <p:cNvGrpSpPr/>
            <p:nvPr/>
          </p:nvGrpSpPr>
          <p:grpSpPr>
            <a:xfrm>
              <a:off x="169468" y="0"/>
              <a:ext cx="6196212" cy="1039470"/>
              <a:chOff x="0" y="0"/>
              <a:chExt cx="6196210" cy="1039469"/>
            </a:xfrm>
          </p:grpSpPr>
          <p:sp>
            <p:nvSpPr>
              <p:cNvPr id="246" name="Rectangle"/>
              <p:cNvSpPr/>
              <p:nvPr/>
            </p:nvSpPr>
            <p:spPr>
              <a:xfrm>
                <a:off x="774918" y="0"/>
                <a:ext cx="5421293" cy="10394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7" name="Line"/>
              <p:cNvSpPr/>
              <p:nvPr/>
            </p:nvSpPr>
            <p:spPr>
              <a:xfrm>
                <a:off x="0" y="272497"/>
                <a:ext cx="789070" cy="317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7" y="2782"/>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49" name="Rectangle 18"/>
            <p:cNvSpPr txBox="1"/>
            <p:nvPr/>
          </p:nvSpPr>
          <p:spPr>
            <a:xfrm>
              <a:off x="1061294" y="2398815"/>
              <a:ext cx="5249176" cy="12065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900"/>
              </a:pPr>
              <a:r>
                <a:t>A </a:t>
              </a:r>
              <a:r>
                <a:rPr i="1"/>
                <a:t>limitations and disclaimers clause </a:t>
              </a:r>
              <a:r>
                <a:t>in a license clearly states that the research data is shared ‘as is’ and</a:t>
              </a:r>
              <a:r>
                <a:rPr b="1"/>
                <a:t> </a:t>
              </a:r>
              <a:r>
                <a:t>the original researcher is not responsible for the outcomes of reuse.</a:t>
              </a:r>
            </a:p>
          </p:txBody>
        </p:sp>
        <p:grpSp>
          <p:nvGrpSpPr>
            <p:cNvPr id="252" name="Légende encadrée 2 19"/>
            <p:cNvGrpSpPr/>
            <p:nvPr/>
          </p:nvGrpSpPr>
          <p:grpSpPr>
            <a:xfrm>
              <a:off x="0" y="2060312"/>
              <a:ext cx="6365679" cy="1653555"/>
              <a:chOff x="0" y="0"/>
              <a:chExt cx="6365679" cy="1653553"/>
            </a:xfrm>
          </p:grpSpPr>
          <p:sp>
            <p:nvSpPr>
              <p:cNvPr id="250" name="Rectangle"/>
              <p:cNvSpPr/>
              <p:nvPr/>
            </p:nvSpPr>
            <p:spPr>
              <a:xfrm>
                <a:off x="944389" y="312787"/>
                <a:ext cx="5421291" cy="1340767"/>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251" name="Line"/>
              <p:cNvSpPr/>
              <p:nvPr/>
            </p:nvSpPr>
            <p:spPr>
              <a:xfrm>
                <a:off x="0" y="0"/>
                <a:ext cx="941896" cy="836263"/>
              </a:xfrm>
              <a:custGeom>
                <a:avLst/>
                <a:gdLst/>
                <a:ahLst/>
                <a:cxnLst>
                  <a:cxn ang="0">
                    <a:pos x="wd2" y="hd2"/>
                  </a:cxn>
                  <a:cxn ang="5400000">
                    <a:pos x="wd2" y="hd2"/>
                  </a:cxn>
                  <a:cxn ang="10800000">
                    <a:pos x="wd2" y="hd2"/>
                  </a:cxn>
                  <a:cxn ang="16200000">
                    <a:pos x="wd2" y="hd2"/>
                  </a:cxn>
                </a:cxnLst>
                <a:rect l="0" t="0" r="r" b="b"/>
                <a:pathLst>
                  <a:path w="21600" h="21600" extrusionOk="0">
                    <a:moveTo>
                      <a:pt x="21600" y="19411"/>
                    </a:moveTo>
                    <a:lnTo>
                      <a:pt x="14240"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grpSp>
        <p:sp>
          <p:nvSpPr>
            <p:cNvPr id="253" name="TextBox 1169420894"/>
            <p:cNvSpPr txBox="1"/>
            <p:nvPr/>
          </p:nvSpPr>
          <p:spPr>
            <a:xfrm>
              <a:off x="1045782" y="1214100"/>
              <a:ext cx="5151869" cy="9144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A lot of research is publicly funded, and applying an open license to your research outputs helps to maximize the benefits of that research to society.</a:t>
              </a:r>
            </a:p>
          </p:txBody>
        </p:sp>
        <p:grpSp>
          <p:nvGrpSpPr>
            <p:cNvPr id="256" name="Légende encadrée 2 17"/>
            <p:cNvGrpSpPr/>
            <p:nvPr/>
          </p:nvGrpSpPr>
          <p:grpSpPr>
            <a:xfrm>
              <a:off x="295026" y="1172737"/>
              <a:ext cx="6070653" cy="1067422"/>
              <a:chOff x="0" y="0"/>
              <a:chExt cx="6070652" cy="1067420"/>
            </a:xfrm>
          </p:grpSpPr>
          <p:sp>
            <p:nvSpPr>
              <p:cNvPr id="254" name="Rectangle"/>
              <p:cNvSpPr/>
              <p:nvPr/>
            </p:nvSpPr>
            <p:spPr>
              <a:xfrm>
                <a:off x="649362" y="0"/>
                <a:ext cx="5421291" cy="106742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5" name="Line"/>
              <p:cNvSpPr/>
              <p:nvPr/>
            </p:nvSpPr>
            <p:spPr>
              <a:xfrm>
                <a:off x="0" y="270174"/>
                <a:ext cx="663513" cy="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74" y="14399"/>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59" name="Rectangle à coins arrondis 21"/>
            <p:cNvGrpSpPr/>
            <p:nvPr/>
          </p:nvGrpSpPr>
          <p:grpSpPr>
            <a:xfrm>
              <a:off x="664862" y="3878915"/>
              <a:ext cx="5717501" cy="1144665"/>
              <a:chOff x="0" y="196103"/>
              <a:chExt cx="5717500" cy="1144663"/>
            </a:xfrm>
          </p:grpSpPr>
          <p:sp>
            <p:nvSpPr>
              <p:cNvPr id="257" name="Rounded Rectangle"/>
              <p:cNvSpPr/>
              <p:nvPr/>
            </p:nvSpPr>
            <p:spPr>
              <a:xfrm>
                <a:off x="0" y="196103"/>
                <a:ext cx="5717500" cy="1144663"/>
              </a:xfrm>
              <a:prstGeom prst="roundRect">
                <a:avLst>
                  <a:gd name="adj" fmla="val 16667"/>
                </a:avLst>
              </a:prstGeom>
              <a:solidFill>
                <a:srgbClr val="6CBA1E"/>
              </a:solidFill>
              <a:ln w="12700" cap="flat">
                <a:noFill/>
                <a:miter lim="400000"/>
              </a:ln>
              <a:effectLst/>
            </p:spPr>
            <p:txBody>
              <a:bodyPr wrap="square" lIns="45719" tIns="45719" rIns="45719" bIns="45719" numCol="1" anchor="ctr">
                <a:noAutofit/>
              </a:bodyPr>
              <a:lstStyle/>
              <a:p>
                <a:pPr>
                  <a:defRPr sz="1900" b="1">
                    <a:solidFill>
                      <a:srgbClr val="FFFFFF"/>
                    </a:solidFill>
                    <a:latin typeface="Arial"/>
                    <a:ea typeface="Arial"/>
                    <a:cs typeface="Arial"/>
                    <a:sym typeface="Arial"/>
                  </a:defRPr>
                </a:pPr>
                <a:endParaRPr/>
              </a:p>
            </p:txBody>
          </p:sp>
          <p:sp>
            <p:nvSpPr>
              <p:cNvPr id="258" name="With an appropriate (open) license, you protect yourself from unpleasant situations and also maximize the benefits of your research."/>
              <p:cNvSpPr txBox="1"/>
              <p:nvPr/>
            </p:nvSpPr>
            <p:spPr>
              <a:xfrm>
                <a:off x="98847" y="255526"/>
                <a:ext cx="5519805" cy="9694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sz="1900" b="1">
                    <a:solidFill>
                      <a:srgbClr val="FFFFFF"/>
                    </a:solidFill>
                    <a:latin typeface="Arial"/>
                    <a:ea typeface="Arial"/>
                    <a:cs typeface="Arial"/>
                    <a:sym typeface="Arial"/>
                  </a:defRPr>
                </a:pPr>
                <a:r>
                  <a:rPr dirty="0"/>
                  <a:t>With an appropriate (open) license, you protect yourself from unpleasant situations and also maximize the benefits of your research.</a:t>
                </a:r>
              </a:p>
            </p:txBody>
          </p:sp>
        </p:grpSp>
      </p:grpSp>
      <p:pic>
        <p:nvPicPr>
          <p:cNvPr id="261" name="Image 4Image 4" descr="Image 4Image 4"/>
          <p:cNvPicPr>
            <a:picLocks noChangeAspect="1"/>
          </p:cNvPicPr>
          <p:nvPr/>
        </p:nvPicPr>
        <p:blipFill>
          <a:blip r:embed="rId7"/>
          <a:stretch>
            <a:fillRect/>
          </a:stretch>
        </p:blipFill>
        <p:spPr>
          <a:xfrm>
            <a:off x="11396767" y="5904748"/>
            <a:ext cx="366120" cy="366120"/>
          </a:xfrm>
          <a:prstGeom prst="rect">
            <a:avLst/>
          </a:prstGeom>
          <a:ln w="12700">
            <a:miter lim="400000"/>
          </a:ln>
        </p:spPr>
      </p:pic>
      <p:sp>
        <p:nvSpPr>
          <p:cNvPr id="262" name="TextBox 389423030"/>
          <p:cNvSpPr txBox="1"/>
          <p:nvPr/>
        </p:nvSpPr>
        <p:spPr>
          <a:xfrm>
            <a:off x="8690813" y="5906523"/>
            <a:ext cx="2676784"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8"/>
              </a:rPr>
              <a:t>Pixabay</a:t>
            </a:r>
            <a:r>
              <a:t> CC0 </a:t>
            </a:r>
          </a:p>
        </p:txBody>
      </p:sp>
      <p:grpSp>
        <p:nvGrpSpPr>
          <p:cNvPr id="281" name="Group 6"/>
          <p:cNvGrpSpPr/>
          <p:nvPr/>
        </p:nvGrpSpPr>
        <p:grpSpPr>
          <a:xfrm>
            <a:off x="327092" y="939269"/>
            <a:ext cx="5768909" cy="4918809"/>
            <a:chOff x="0" y="0"/>
            <a:chExt cx="5768907" cy="4918807"/>
          </a:xfrm>
        </p:grpSpPr>
        <p:grpSp>
          <p:nvGrpSpPr>
            <p:cNvPr id="276" name="Group 1"/>
            <p:cNvGrpSpPr/>
            <p:nvPr/>
          </p:nvGrpSpPr>
          <p:grpSpPr>
            <a:xfrm>
              <a:off x="1320" y="-1"/>
              <a:ext cx="5767588" cy="4918809"/>
              <a:chOff x="0" y="0"/>
              <a:chExt cx="5767586" cy="4918807"/>
            </a:xfrm>
          </p:grpSpPr>
          <p:pic>
            <p:nvPicPr>
              <p:cNvPr id="263" name="Image 3Image 3" descr="Image 3Image 3"/>
              <p:cNvPicPr>
                <a:picLocks noChangeAspect="1"/>
              </p:cNvPicPr>
              <p:nvPr/>
            </p:nvPicPr>
            <p:blipFill>
              <a:blip r:embed="rId9"/>
              <a:stretch>
                <a:fillRect/>
              </a:stretch>
            </p:blipFill>
            <p:spPr>
              <a:xfrm>
                <a:off x="3568470" y="0"/>
                <a:ext cx="1936801" cy="1936801"/>
              </a:xfrm>
              <a:prstGeom prst="rect">
                <a:avLst/>
              </a:prstGeom>
              <a:ln w="12700" cap="flat">
                <a:noFill/>
                <a:miter lim="400000"/>
              </a:ln>
              <a:effectLst/>
            </p:spPr>
          </p:pic>
          <p:sp>
            <p:nvSpPr>
              <p:cNvPr id="264" name="Rectangle 3"/>
              <p:cNvSpPr txBox="1"/>
              <p:nvPr/>
            </p:nvSpPr>
            <p:spPr>
              <a:xfrm>
                <a:off x="192894" y="1665200"/>
                <a:ext cx="2928230" cy="6449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000"/>
                </a:lvl1pPr>
              </a:lstStyle>
              <a:p>
                <a:r>
                  <a:t>If somebody misuses my data, I will be blamed.</a:t>
                </a:r>
              </a:p>
            </p:txBody>
          </p:sp>
          <p:sp>
            <p:nvSpPr>
              <p:cNvPr id="265" name="Rectangle 4"/>
              <p:cNvSpPr txBox="1"/>
              <p:nvPr/>
            </p:nvSpPr>
            <p:spPr>
              <a:xfrm>
                <a:off x="66823" y="54413"/>
                <a:ext cx="2928230" cy="6223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What is licensing, anyway? It’s not relevant to research.</a:t>
                </a:r>
              </a:p>
            </p:txBody>
          </p:sp>
          <p:grpSp>
            <p:nvGrpSpPr>
              <p:cNvPr id="268" name="Légende encadrée 2 7"/>
              <p:cNvGrpSpPr/>
              <p:nvPr/>
            </p:nvGrpSpPr>
            <p:grpSpPr>
              <a:xfrm>
                <a:off x="10282" y="35039"/>
                <a:ext cx="3571357" cy="727261"/>
                <a:chOff x="0" y="0"/>
                <a:chExt cx="3571356" cy="727260"/>
              </a:xfrm>
            </p:grpSpPr>
            <p:sp>
              <p:nvSpPr>
                <p:cNvPr id="266" name="Rectangle"/>
                <p:cNvSpPr/>
                <p:nvPr/>
              </p:nvSpPr>
              <p:spPr>
                <a:xfrm flipH="1">
                  <a:off x="0" y="0"/>
                  <a:ext cx="3040773" cy="72726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67" name="Line"/>
                <p:cNvSpPr/>
                <p:nvPr/>
              </p:nvSpPr>
              <p:spPr>
                <a:xfrm flipH="1">
                  <a:off x="3046245" y="397775"/>
                  <a:ext cx="525112" cy="199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806" y="432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71" name="Légende encadrée 2 8"/>
              <p:cNvGrpSpPr/>
              <p:nvPr/>
            </p:nvGrpSpPr>
            <p:grpSpPr>
              <a:xfrm>
                <a:off x="21394" y="1643894"/>
                <a:ext cx="3574429" cy="697281"/>
                <a:chOff x="0" y="0"/>
                <a:chExt cx="3574427" cy="697280"/>
              </a:xfrm>
            </p:grpSpPr>
            <p:sp>
              <p:nvSpPr>
                <p:cNvPr id="269" name="Rectangle"/>
                <p:cNvSpPr/>
                <p:nvPr/>
              </p:nvSpPr>
              <p:spPr>
                <a:xfrm flipH="1">
                  <a:off x="0" y="53218"/>
                  <a:ext cx="3040773" cy="64406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70" name="Line"/>
                <p:cNvSpPr/>
                <p:nvPr/>
              </p:nvSpPr>
              <p:spPr>
                <a:xfrm flipH="1">
                  <a:off x="3058348" y="0"/>
                  <a:ext cx="516080" cy="368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77"/>
                      </a:moveTo>
                      <a:lnTo>
                        <a:pt x="14985" y="21600"/>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274" name="Rectangle à coins arrondis 9"/>
              <p:cNvGrpSpPr/>
              <p:nvPr/>
            </p:nvGrpSpPr>
            <p:grpSpPr>
              <a:xfrm>
                <a:off x="0" y="2526995"/>
                <a:ext cx="4480932" cy="2391813"/>
                <a:chOff x="0" y="0"/>
                <a:chExt cx="4480931" cy="2391811"/>
              </a:xfrm>
            </p:grpSpPr>
            <p:sp>
              <p:nvSpPr>
                <p:cNvPr id="272" name="Rounded Rectangle"/>
                <p:cNvSpPr/>
                <p:nvPr/>
              </p:nvSpPr>
              <p:spPr>
                <a:xfrm>
                  <a:off x="0" y="0"/>
                  <a:ext cx="4480932" cy="2391812"/>
                </a:xfrm>
                <a:prstGeom prst="roundRect">
                  <a:avLst>
                    <a:gd name="adj" fmla="val 16667"/>
                  </a:avLst>
                </a:prstGeom>
                <a:solidFill>
                  <a:srgbClr val="005490"/>
                </a:solidFill>
                <a:ln w="12700" cap="flat">
                  <a:noFill/>
                  <a:miter lim="400000"/>
                </a:ln>
                <a:effectLst/>
              </p:spPr>
              <p:txBody>
                <a:bodyPr wrap="square" lIns="45719" tIns="45719" rIns="45719" bIns="45719" numCol="1" anchor="ctr">
                  <a:noAutofit/>
                </a:bodyPr>
                <a:lstStyle/>
                <a:p>
                  <a:pPr>
                    <a:defRPr sz="1900">
                      <a:solidFill>
                        <a:srgbClr val="FFFFFF"/>
                      </a:solidFill>
                    </a:defRPr>
                  </a:pPr>
                  <a:endParaRPr/>
                </a:p>
              </p:txBody>
            </p:sp>
            <p:sp>
              <p:nvSpPr>
                <p:cNvPr id="273" name="Many researchers worry that they can be liable for reuse (or misuse) of their data. For example, if construction-related research data is reused to build a building that later collapsed, could the researcher be liable?"/>
                <p:cNvSpPr txBox="1"/>
                <p:nvPr/>
              </p:nvSpPr>
              <p:spPr>
                <a:xfrm>
                  <a:off x="162478" y="315933"/>
                  <a:ext cx="4155976" cy="17599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defRPr sz="1900">
                      <a:solidFill>
                        <a:srgbClr val="FFFFFF"/>
                      </a:solidFill>
                      <a:latin typeface="Arial"/>
                      <a:ea typeface="Arial"/>
                      <a:cs typeface="Arial"/>
                      <a:sym typeface="Arial"/>
                    </a:defRPr>
                  </a:lvl1pPr>
                </a:lstStyle>
                <a:p>
                  <a:r>
                    <a:t>Many researchers worry that they can be liable for reuse (or misuse) of their data. For example, if construction-related research data is reused to build a building that later collapsed, could the researcher be liable?</a:t>
                  </a:r>
                </a:p>
              </p:txBody>
            </p:sp>
          </p:grpSp>
          <p:sp>
            <p:nvSpPr>
              <p:cNvPr id="275" name="Arrow: Right 1416804527"/>
              <p:cNvSpPr/>
              <p:nvPr/>
            </p:nvSpPr>
            <p:spPr>
              <a:xfrm>
                <a:off x="4258432" y="3857882"/>
                <a:ext cx="1509156" cy="949422"/>
              </a:xfrm>
              <a:prstGeom prst="rightArrow">
                <a:avLst>
                  <a:gd name="adj1" fmla="val 50000"/>
                  <a:gd name="adj2" fmla="val 50000"/>
                </a:avLst>
              </a:prstGeom>
              <a:solidFill>
                <a:srgbClr val="005490"/>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grpSp>
          <p:nvGrpSpPr>
            <p:cNvPr id="279" name="Légende encadrée 2 8"/>
            <p:cNvGrpSpPr/>
            <p:nvPr/>
          </p:nvGrpSpPr>
          <p:grpSpPr>
            <a:xfrm>
              <a:off x="-1" y="864792"/>
              <a:ext cx="3574429" cy="697281"/>
              <a:chOff x="0" y="0"/>
              <a:chExt cx="3574427" cy="697280"/>
            </a:xfrm>
          </p:grpSpPr>
          <p:sp>
            <p:nvSpPr>
              <p:cNvPr id="277" name="Rectangle"/>
              <p:cNvSpPr/>
              <p:nvPr/>
            </p:nvSpPr>
            <p:spPr>
              <a:xfrm flipH="1">
                <a:off x="0" y="53218"/>
                <a:ext cx="3040773" cy="64406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78" name="Line"/>
              <p:cNvSpPr/>
              <p:nvPr/>
            </p:nvSpPr>
            <p:spPr>
              <a:xfrm flipH="1">
                <a:off x="3058348" y="0"/>
                <a:ext cx="516080" cy="368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77"/>
                    </a:moveTo>
                    <a:lnTo>
                      <a:pt x="14985" y="21600"/>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80" name="Rectangle 4"/>
            <p:cNvSpPr txBox="1"/>
            <p:nvPr/>
          </p:nvSpPr>
          <p:spPr>
            <a:xfrm>
              <a:off x="103242" y="900477"/>
              <a:ext cx="2910253" cy="6223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My data doesn’t need to be shared. Only my papers.</a:t>
              </a:r>
            </a:p>
          </p:txBody>
        </p:sp>
      </p:grpSp>
      <p:sp>
        <p:nvSpPr>
          <p:cNvPr id="282" name="Rectangle 1"/>
          <p:cNvSpPr txBox="1"/>
          <p:nvPr/>
        </p:nvSpPr>
        <p:spPr>
          <a:xfrm>
            <a:off x="372812" y="219144"/>
            <a:ext cx="1055961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atin typeface="Century Gothic"/>
                <a:ea typeface="Century Gothic"/>
                <a:cs typeface="Century Gothic"/>
                <a:sym typeface="Century Gothic"/>
              </a:defRPr>
            </a:lvl1pPr>
          </a:lstStyle>
          <a:p>
            <a:r>
              <a:t>How to address concerns and advocate for licensing</a:t>
            </a:r>
          </a:p>
        </p:txBody>
      </p:sp>
      <p:sp>
        <p:nvSpPr>
          <p:cNvPr id="283" name="TextBox 7"/>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ctangle 2"/>
          <p:cNvSpPr txBox="1"/>
          <p:nvPr/>
        </p:nvSpPr>
        <p:spPr>
          <a:xfrm>
            <a:off x="277171" y="287770"/>
            <a:ext cx="1088634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300">
                <a:latin typeface="Century Gothic"/>
                <a:ea typeface="Century Gothic"/>
                <a:cs typeface="Century Gothic"/>
                <a:sym typeface="Century Gothic"/>
              </a:defRPr>
            </a:lvl1pPr>
          </a:lstStyle>
          <a:p>
            <a:r>
              <a:t>How to address concerns and advocate for licensing</a:t>
            </a:r>
          </a:p>
        </p:txBody>
      </p:sp>
      <p:pic>
        <p:nvPicPr>
          <p:cNvPr id="286" name="Image 2Image 2" descr="Image 2Image 2"/>
          <p:cNvPicPr>
            <a:picLocks noChangeAspect="1"/>
          </p:cNvPicPr>
          <p:nvPr/>
        </p:nvPicPr>
        <p:blipFill>
          <a:blip r:embed="rId2"/>
          <a:stretch>
            <a:fillRect/>
          </a:stretch>
        </p:blipFill>
        <p:spPr>
          <a:xfrm>
            <a:off x="11136559" y="5597659"/>
            <a:ext cx="664950" cy="664950"/>
          </a:xfrm>
          <a:prstGeom prst="rect">
            <a:avLst/>
          </a:prstGeom>
          <a:ln w="12700">
            <a:miter lim="400000"/>
          </a:ln>
        </p:spPr>
      </p:pic>
      <p:pic>
        <p:nvPicPr>
          <p:cNvPr id="287" name="Image 1Image 1" descr="Image 1Image 1"/>
          <p:cNvPicPr>
            <a:picLocks noChangeAspect="1"/>
          </p:cNvPicPr>
          <p:nvPr/>
        </p:nvPicPr>
        <p:blipFill>
          <a:blip r:embed="rId3"/>
          <a:stretch>
            <a:fillRect/>
          </a:stretch>
        </p:blipFill>
        <p:spPr>
          <a:xfrm>
            <a:off x="4313128" y="1288407"/>
            <a:ext cx="1936801" cy="1936801"/>
          </a:xfrm>
          <a:prstGeom prst="rect">
            <a:avLst/>
          </a:prstGeom>
          <a:ln w="12700">
            <a:miter lim="400000"/>
          </a:ln>
        </p:spPr>
      </p:pic>
      <p:sp>
        <p:nvSpPr>
          <p:cNvPr id="288" name="Rectangle 3"/>
          <p:cNvSpPr txBox="1"/>
          <p:nvPr/>
        </p:nvSpPr>
        <p:spPr>
          <a:xfrm>
            <a:off x="384475" y="1053017"/>
            <a:ext cx="342274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Data is still usable to others without a license, so why bother?</a:t>
            </a:r>
          </a:p>
        </p:txBody>
      </p:sp>
      <p:grpSp>
        <p:nvGrpSpPr>
          <p:cNvPr id="291" name="Légende encadrée 2 5"/>
          <p:cNvGrpSpPr/>
          <p:nvPr/>
        </p:nvGrpSpPr>
        <p:grpSpPr>
          <a:xfrm>
            <a:off x="318472" y="1074372"/>
            <a:ext cx="4274795" cy="656033"/>
            <a:chOff x="0" y="0"/>
            <a:chExt cx="4274795" cy="656032"/>
          </a:xfrm>
        </p:grpSpPr>
        <p:sp>
          <p:nvSpPr>
            <p:cNvPr id="289" name="Rectangle"/>
            <p:cNvSpPr/>
            <p:nvPr/>
          </p:nvSpPr>
          <p:spPr>
            <a:xfrm flipH="1">
              <a:off x="0" y="0"/>
              <a:ext cx="3487096" cy="65603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0" name="Line"/>
            <p:cNvSpPr/>
            <p:nvPr/>
          </p:nvSpPr>
          <p:spPr>
            <a:xfrm flipH="1">
              <a:off x="3469520" y="123005"/>
              <a:ext cx="805276" cy="185028"/>
            </a:xfrm>
            <a:custGeom>
              <a:avLst/>
              <a:gdLst/>
              <a:ahLst/>
              <a:cxnLst>
                <a:cxn ang="0">
                  <a:pos x="wd2" y="hd2"/>
                </a:cxn>
                <a:cxn ang="5400000">
                  <a:pos x="wd2" y="hd2"/>
                </a:cxn>
                <a:cxn ang="10800000">
                  <a:pos x="wd2" y="hd2"/>
                </a:cxn>
                <a:cxn ang="16200000">
                  <a:pos x="wd2" y="hd2"/>
                </a:cxn>
              </a:cxnLst>
              <a:rect l="0" t="0" r="r" b="b"/>
              <a:pathLst>
                <a:path w="21600" h="21600" extrusionOk="0">
                  <a:moveTo>
                    <a:pt x="21600" y="21057"/>
                  </a:moveTo>
                  <a:lnTo>
                    <a:pt x="5539" y="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92" name="Rectangle 12"/>
          <p:cNvSpPr txBox="1"/>
          <p:nvPr/>
        </p:nvSpPr>
        <p:spPr>
          <a:xfrm>
            <a:off x="6856891" y="1074372"/>
            <a:ext cx="4867076"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Releasing data without a license (i.e., without making the terms of use clear) can be confusing and counterproductive. It deters potential users.</a:t>
            </a:r>
          </a:p>
        </p:txBody>
      </p:sp>
      <p:grpSp>
        <p:nvGrpSpPr>
          <p:cNvPr id="295" name="Légende encadrée 2 13"/>
          <p:cNvGrpSpPr/>
          <p:nvPr/>
        </p:nvGrpSpPr>
        <p:grpSpPr>
          <a:xfrm>
            <a:off x="6066254" y="1053295"/>
            <a:ext cx="5757119" cy="1002570"/>
            <a:chOff x="0" y="0"/>
            <a:chExt cx="5757118" cy="1002569"/>
          </a:xfrm>
        </p:grpSpPr>
        <p:sp>
          <p:nvSpPr>
            <p:cNvPr id="293" name="Rectangle"/>
            <p:cNvSpPr/>
            <p:nvPr/>
          </p:nvSpPr>
          <p:spPr>
            <a:xfrm>
              <a:off x="643861" y="0"/>
              <a:ext cx="5113257" cy="10025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94" name="Line"/>
            <p:cNvSpPr/>
            <p:nvPr/>
          </p:nvSpPr>
          <p:spPr>
            <a:xfrm>
              <a:off x="0" y="334888"/>
              <a:ext cx="652299" cy="126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776" y="14768"/>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296" name="TextBox 42461084"/>
          <p:cNvSpPr txBox="1"/>
          <p:nvPr/>
        </p:nvSpPr>
        <p:spPr>
          <a:xfrm>
            <a:off x="8242836" y="5825004"/>
            <a:ext cx="2676784"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4"/>
              </a:rPr>
              <a:t>Pixabay</a:t>
            </a:r>
            <a:r>
              <a:t> CC0 </a:t>
            </a:r>
          </a:p>
        </p:txBody>
      </p:sp>
      <p:sp>
        <p:nvSpPr>
          <p:cNvPr id="297" name="ZoneTexte 19"/>
          <p:cNvSpPr txBox="1"/>
          <p:nvPr/>
        </p:nvSpPr>
        <p:spPr>
          <a:xfrm>
            <a:off x="463580" y="5810532"/>
            <a:ext cx="2263228"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Sources : </a:t>
            </a:r>
            <a:r>
              <a:rPr u="sng">
                <a:solidFill>
                  <a:srgbClr val="0563C1"/>
                </a:solidFill>
                <a:uFill>
                  <a:solidFill>
                    <a:srgbClr val="0563C1"/>
                  </a:solidFill>
                </a:uFill>
                <a:hlinkClick r:id="rId5"/>
              </a:rPr>
              <a:t>1</a:t>
            </a:r>
            <a:r>
              <a:t> - </a:t>
            </a:r>
            <a:r>
              <a:rPr u="sng">
                <a:solidFill>
                  <a:srgbClr val="0563C1"/>
                </a:solidFill>
                <a:uFill>
                  <a:solidFill>
                    <a:srgbClr val="0563C1"/>
                  </a:solidFill>
                </a:uFill>
                <a:hlinkClick r:id="rId6"/>
              </a:rPr>
              <a:t>2</a:t>
            </a:r>
            <a:r>
              <a:t> - </a:t>
            </a:r>
            <a:r>
              <a:rPr u="sng">
                <a:solidFill>
                  <a:srgbClr val="0563C1"/>
                </a:solidFill>
                <a:uFill>
                  <a:solidFill>
                    <a:srgbClr val="0563C1"/>
                  </a:solidFill>
                </a:uFill>
                <a:hlinkClick r:id="rId7"/>
              </a:rPr>
              <a:t>3</a:t>
            </a:r>
            <a:r>
              <a:t> - </a:t>
            </a:r>
            <a:r>
              <a:rPr u="sng">
                <a:solidFill>
                  <a:srgbClr val="0563C1"/>
                </a:solidFill>
                <a:uFill>
                  <a:solidFill>
                    <a:srgbClr val="0563C1"/>
                  </a:solidFill>
                </a:uFill>
                <a:hlinkClick r:id="rId8"/>
              </a:rPr>
              <a:t>4</a:t>
            </a:r>
            <a:r>
              <a:t> - </a:t>
            </a:r>
            <a:r>
              <a:rPr u="sng">
                <a:solidFill>
                  <a:srgbClr val="0563C1"/>
                </a:solidFill>
                <a:uFill>
                  <a:solidFill>
                    <a:srgbClr val="0563C1"/>
                  </a:solidFill>
                </a:uFill>
                <a:hlinkClick r:id="rId9"/>
              </a:rPr>
              <a:t>5</a:t>
            </a:r>
          </a:p>
        </p:txBody>
      </p:sp>
      <p:sp>
        <p:nvSpPr>
          <p:cNvPr id="29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
          <p:cNvSpPr txBox="1"/>
          <p:nvPr/>
        </p:nvSpPr>
        <p:spPr>
          <a:xfrm>
            <a:off x="277171" y="287770"/>
            <a:ext cx="1088634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300">
                <a:latin typeface="Century Gothic"/>
                <a:ea typeface="Century Gothic"/>
                <a:cs typeface="Century Gothic"/>
                <a:sym typeface="Century Gothic"/>
              </a:defRPr>
            </a:lvl1pPr>
          </a:lstStyle>
          <a:p>
            <a:r>
              <a:t>How to address concerns and advocate for licensing</a:t>
            </a:r>
          </a:p>
        </p:txBody>
      </p:sp>
      <p:pic>
        <p:nvPicPr>
          <p:cNvPr id="301" name="Image 2Image 2" descr="Image 2Image 2"/>
          <p:cNvPicPr>
            <a:picLocks noChangeAspect="1"/>
          </p:cNvPicPr>
          <p:nvPr/>
        </p:nvPicPr>
        <p:blipFill>
          <a:blip r:embed="rId2"/>
          <a:stretch>
            <a:fillRect/>
          </a:stretch>
        </p:blipFill>
        <p:spPr>
          <a:xfrm>
            <a:off x="11136559" y="5597659"/>
            <a:ext cx="664950" cy="664950"/>
          </a:xfrm>
          <a:prstGeom prst="rect">
            <a:avLst/>
          </a:prstGeom>
          <a:ln w="12700">
            <a:miter lim="400000"/>
          </a:ln>
        </p:spPr>
      </p:pic>
      <p:pic>
        <p:nvPicPr>
          <p:cNvPr id="302" name="Image 1Image 1" descr="Image 1Image 1"/>
          <p:cNvPicPr>
            <a:picLocks noChangeAspect="1"/>
          </p:cNvPicPr>
          <p:nvPr/>
        </p:nvPicPr>
        <p:blipFill>
          <a:blip r:embed="rId3"/>
          <a:stretch>
            <a:fillRect/>
          </a:stretch>
        </p:blipFill>
        <p:spPr>
          <a:xfrm>
            <a:off x="4313128" y="1288407"/>
            <a:ext cx="1936801" cy="1936801"/>
          </a:xfrm>
          <a:prstGeom prst="rect">
            <a:avLst/>
          </a:prstGeom>
          <a:ln w="12700">
            <a:miter lim="400000"/>
          </a:ln>
        </p:spPr>
      </p:pic>
      <p:sp>
        <p:nvSpPr>
          <p:cNvPr id="303" name="Rectangle 3"/>
          <p:cNvSpPr txBox="1"/>
          <p:nvPr/>
        </p:nvSpPr>
        <p:spPr>
          <a:xfrm>
            <a:off x="384475" y="1053017"/>
            <a:ext cx="342274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Data is still usable to others without a license, so why bother?</a:t>
            </a:r>
          </a:p>
        </p:txBody>
      </p:sp>
      <p:grpSp>
        <p:nvGrpSpPr>
          <p:cNvPr id="306" name="Légende encadrée 2 5"/>
          <p:cNvGrpSpPr/>
          <p:nvPr/>
        </p:nvGrpSpPr>
        <p:grpSpPr>
          <a:xfrm>
            <a:off x="318472" y="1074372"/>
            <a:ext cx="4274795" cy="656033"/>
            <a:chOff x="0" y="0"/>
            <a:chExt cx="4274795" cy="656032"/>
          </a:xfrm>
        </p:grpSpPr>
        <p:sp>
          <p:nvSpPr>
            <p:cNvPr id="304" name="Rectangle"/>
            <p:cNvSpPr/>
            <p:nvPr/>
          </p:nvSpPr>
          <p:spPr>
            <a:xfrm flipH="1">
              <a:off x="0" y="0"/>
              <a:ext cx="3487096" cy="65603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5" name="Line"/>
            <p:cNvSpPr/>
            <p:nvPr/>
          </p:nvSpPr>
          <p:spPr>
            <a:xfrm flipH="1">
              <a:off x="3469520" y="123005"/>
              <a:ext cx="805276" cy="185028"/>
            </a:xfrm>
            <a:custGeom>
              <a:avLst/>
              <a:gdLst/>
              <a:ahLst/>
              <a:cxnLst>
                <a:cxn ang="0">
                  <a:pos x="wd2" y="hd2"/>
                </a:cxn>
                <a:cxn ang="5400000">
                  <a:pos x="wd2" y="hd2"/>
                </a:cxn>
                <a:cxn ang="10800000">
                  <a:pos x="wd2" y="hd2"/>
                </a:cxn>
                <a:cxn ang="16200000">
                  <a:pos x="wd2" y="hd2"/>
                </a:cxn>
              </a:cxnLst>
              <a:rect l="0" t="0" r="r" b="b"/>
              <a:pathLst>
                <a:path w="21600" h="21600" extrusionOk="0">
                  <a:moveTo>
                    <a:pt x="21600" y="21057"/>
                  </a:moveTo>
                  <a:lnTo>
                    <a:pt x="5539" y="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07" name="Rectangle 23"/>
          <p:cNvSpPr txBox="1"/>
          <p:nvPr/>
        </p:nvSpPr>
        <p:spPr>
          <a:xfrm>
            <a:off x="353280" y="1887313"/>
            <a:ext cx="3400325" cy="9144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Nobody’s data gets reused anyway, and if it is, they don’t get credit. There’s no benefit.</a:t>
            </a:r>
          </a:p>
        </p:txBody>
      </p:sp>
      <p:grpSp>
        <p:nvGrpSpPr>
          <p:cNvPr id="312" name="Légende encadrée 2 24"/>
          <p:cNvGrpSpPr/>
          <p:nvPr/>
        </p:nvGrpSpPr>
        <p:grpSpPr>
          <a:xfrm>
            <a:off x="291380" y="1889542"/>
            <a:ext cx="4034674" cy="969496"/>
            <a:chOff x="0" y="0"/>
            <a:chExt cx="4034673" cy="969494"/>
          </a:xfrm>
        </p:grpSpPr>
        <p:grpSp>
          <p:nvGrpSpPr>
            <p:cNvPr id="310" name="Group"/>
            <p:cNvGrpSpPr/>
            <p:nvPr/>
          </p:nvGrpSpPr>
          <p:grpSpPr>
            <a:xfrm>
              <a:off x="-1" y="0"/>
              <a:ext cx="4034675" cy="969495"/>
              <a:chOff x="0" y="0"/>
              <a:chExt cx="4034673" cy="969494"/>
            </a:xfrm>
          </p:grpSpPr>
          <p:sp>
            <p:nvSpPr>
              <p:cNvPr id="308" name="Rectangle"/>
              <p:cNvSpPr/>
              <p:nvPr/>
            </p:nvSpPr>
            <p:spPr>
              <a:xfrm flipH="1">
                <a:off x="0" y="0"/>
                <a:ext cx="3514188" cy="969495"/>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09" name="Line"/>
              <p:cNvSpPr/>
              <p:nvPr/>
            </p:nvSpPr>
            <p:spPr>
              <a:xfrm flipH="1">
                <a:off x="3516612" y="299990"/>
                <a:ext cx="518062" cy="147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051" y="21600"/>
                    </a:lnTo>
                    <a:lnTo>
                      <a:pt x="0" y="14044"/>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11" name="‘"/>
            <p:cNvSpPr txBox="1"/>
            <p:nvPr/>
          </p:nvSpPr>
          <p:spPr>
            <a:xfrm>
              <a:off x="55245" y="318203"/>
              <a:ext cx="3403698" cy="333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a:t>
              </a:r>
            </a:p>
          </p:txBody>
        </p:sp>
      </p:grpSp>
      <p:sp>
        <p:nvSpPr>
          <p:cNvPr id="313" name="Rectangle 12"/>
          <p:cNvSpPr txBox="1"/>
          <p:nvPr/>
        </p:nvSpPr>
        <p:spPr>
          <a:xfrm>
            <a:off x="6856891" y="1074372"/>
            <a:ext cx="4867076"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Releasing data without a license (i.e., without making the terms of use clear) can be confusing and counterproductive. It deters potential users.</a:t>
            </a:r>
          </a:p>
        </p:txBody>
      </p:sp>
      <p:grpSp>
        <p:nvGrpSpPr>
          <p:cNvPr id="316" name="Légende encadrée 2 13"/>
          <p:cNvGrpSpPr/>
          <p:nvPr/>
        </p:nvGrpSpPr>
        <p:grpSpPr>
          <a:xfrm>
            <a:off x="6066254" y="1053295"/>
            <a:ext cx="5757119" cy="1002570"/>
            <a:chOff x="0" y="0"/>
            <a:chExt cx="5757118" cy="1002569"/>
          </a:xfrm>
        </p:grpSpPr>
        <p:sp>
          <p:nvSpPr>
            <p:cNvPr id="314" name="Rectangle"/>
            <p:cNvSpPr/>
            <p:nvPr/>
          </p:nvSpPr>
          <p:spPr>
            <a:xfrm>
              <a:off x="643861" y="0"/>
              <a:ext cx="5113257" cy="10025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5" name="Line"/>
            <p:cNvSpPr/>
            <p:nvPr/>
          </p:nvSpPr>
          <p:spPr>
            <a:xfrm>
              <a:off x="0" y="334888"/>
              <a:ext cx="652299" cy="126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776" y="14768"/>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17" name="TextBox 42461084"/>
          <p:cNvSpPr txBox="1"/>
          <p:nvPr/>
        </p:nvSpPr>
        <p:spPr>
          <a:xfrm>
            <a:off x="8242836" y="5825004"/>
            <a:ext cx="2676784"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4"/>
              </a:rPr>
              <a:t>Pixabay</a:t>
            </a:r>
            <a:r>
              <a:t> CC0 </a:t>
            </a:r>
          </a:p>
        </p:txBody>
      </p:sp>
      <p:sp>
        <p:nvSpPr>
          <p:cNvPr id="318" name="ZoneTexte 19"/>
          <p:cNvSpPr txBox="1"/>
          <p:nvPr/>
        </p:nvSpPr>
        <p:spPr>
          <a:xfrm>
            <a:off x="463580" y="5810532"/>
            <a:ext cx="2263228"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Sources : </a:t>
            </a:r>
            <a:r>
              <a:rPr u="sng">
                <a:solidFill>
                  <a:srgbClr val="0563C1"/>
                </a:solidFill>
                <a:uFill>
                  <a:solidFill>
                    <a:srgbClr val="0563C1"/>
                  </a:solidFill>
                </a:uFill>
                <a:hlinkClick r:id="rId5"/>
              </a:rPr>
              <a:t>1</a:t>
            </a:r>
            <a:r>
              <a:t> - </a:t>
            </a:r>
            <a:r>
              <a:rPr u="sng">
                <a:solidFill>
                  <a:srgbClr val="0563C1"/>
                </a:solidFill>
                <a:uFill>
                  <a:solidFill>
                    <a:srgbClr val="0563C1"/>
                  </a:solidFill>
                </a:uFill>
                <a:hlinkClick r:id="rId6"/>
              </a:rPr>
              <a:t>2</a:t>
            </a:r>
            <a:r>
              <a:t> - </a:t>
            </a:r>
            <a:r>
              <a:rPr u="sng">
                <a:solidFill>
                  <a:srgbClr val="0563C1"/>
                </a:solidFill>
                <a:uFill>
                  <a:solidFill>
                    <a:srgbClr val="0563C1"/>
                  </a:solidFill>
                </a:uFill>
                <a:hlinkClick r:id="rId7"/>
              </a:rPr>
              <a:t>3</a:t>
            </a:r>
            <a:r>
              <a:t> - </a:t>
            </a:r>
            <a:r>
              <a:rPr u="sng">
                <a:solidFill>
                  <a:srgbClr val="0563C1"/>
                </a:solidFill>
                <a:uFill>
                  <a:solidFill>
                    <a:srgbClr val="0563C1"/>
                  </a:solidFill>
                </a:uFill>
                <a:hlinkClick r:id="rId8"/>
              </a:rPr>
              <a:t>4</a:t>
            </a:r>
            <a:r>
              <a:t> - </a:t>
            </a:r>
            <a:r>
              <a:rPr u="sng">
                <a:solidFill>
                  <a:srgbClr val="0563C1"/>
                </a:solidFill>
                <a:uFill>
                  <a:solidFill>
                    <a:srgbClr val="0563C1"/>
                  </a:solidFill>
                </a:uFill>
                <a:hlinkClick r:id="rId9"/>
              </a:rPr>
              <a:t>5</a:t>
            </a:r>
          </a:p>
        </p:txBody>
      </p:sp>
      <p:grpSp>
        <p:nvGrpSpPr>
          <p:cNvPr id="321" name="Légende encadrée 2 14"/>
          <p:cNvGrpSpPr/>
          <p:nvPr/>
        </p:nvGrpSpPr>
        <p:grpSpPr>
          <a:xfrm>
            <a:off x="5992839" y="2256808"/>
            <a:ext cx="5783417" cy="646581"/>
            <a:chOff x="0" y="0"/>
            <a:chExt cx="5783415" cy="646580"/>
          </a:xfrm>
        </p:grpSpPr>
        <p:sp>
          <p:nvSpPr>
            <p:cNvPr id="319" name="Rectangle"/>
            <p:cNvSpPr/>
            <p:nvPr/>
          </p:nvSpPr>
          <p:spPr>
            <a:xfrm>
              <a:off x="717532" y="0"/>
              <a:ext cx="5065884" cy="64658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20" name="Line"/>
            <p:cNvSpPr/>
            <p:nvPr/>
          </p:nvSpPr>
          <p:spPr>
            <a:xfrm>
              <a:off x="0" y="87237"/>
              <a:ext cx="718545" cy="130564"/>
            </a:xfrm>
            <a:custGeom>
              <a:avLst/>
              <a:gdLst/>
              <a:ahLst/>
              <a:cxnLst>
                <a:cxn ang="0">
                  <a:pos x="wd2" y="hd2"/>
                </a:cxn>
                <a:cxn ang="5400000">
                  <a:pos x="wd2" y="hd2"/>
                </a:cxn>
                <a:cxn ang="10800000">
                  <a:pos x="wd2" y="hd2"/>
                </a:cxn>
                <a:cxn ang="16200000">
                  <a:pos x="wd2" y="hd2"/>
                </a:cxn>
              </a:cxnLst>
              <a:rect l="0" t="0" r="r" b="b"/>
              <a:pathLst>
                <a:path w="21600" h="21600" extrusionOk="0">
                  <a:moveTo>
                    <a:pt x="21600" y="6181"/>
                  </a:moveTo>
                  <a:lnTo>
                    <a:pt x="14665"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22" name="TextBox 4"/>
          <p:cNvSpPr txBox="1"/>
          <p:nvPr/>
        </p:nvSpPr>
        <p:spPr>
          <a:xfrm>
            <a:off x="6814423" y="2247439"/>
            <a:ext cx="4878999"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Data is a valuable research output. By applying a license, you can ensure you get the credit for it. </a:t>
            </a:r>
          </a:p>
        </p:txBody>
      </p:sp>
      <p:sp>
        <p:nvSpPr>
          <p:cNvPr id="323"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ctangle 2"/>
          <p:cNvSpPr txBox="1"/>
          <p:nvPr/>
        </p:nvSpPr>
        <p:spPr>
          <a:xfrm>
            <a:off x="277171" y="287770"/>
            <a:ext cx="1088634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300">
                <a:latin typeface="Century Gothic"/>
                <a:ea typeface="Century Gothic"/>
                <a:cs typeface="Century Gothic"/>
                <a:sym typeface="Century Gothic"/>
              </a:defRPr>
            </a:lvl1pPr>
          </a:lstStyle>
          <a:p>
            <a:r>
              <a:t>How to address concerns and advocate for licensing</a:t>
            </a:r>
          </a:p>
        </p:txBody>
      </p:sp>
      <p:pic>
        <p:nvPicPr>
          <p:cNvPr id="326" name="Image 2Image 2" descr="Image 2Image 2"/>
          <p:cNvPicPr>
            <a:picLocks noChangeAspect="1"/>
          </p:cNvPicPr>
          <p:nvPr/>
        </p:nvPicPr>
        <p:blipFill>
          <a:blip r:embed="rId2"/>
          <a:stretch>
            <a:fillRect/>
          </a:stretch>
        </p:blipFill>
        <p:spPr>
          <a:xfrm>
            <a:off x="11136559" y="5597659"/>
            <a:ext cx="664950" cy="664950"/>
          </a:xfrm>
          <a:prstGeom prst="rect">
            <a:avLst/>
          </a:prstGeom>
          <a:ln w="12700">
            <a:miter lim="400000"/>
          </a:ln>
        </p:spPr>
      </p:pic>
      <p:pic>
        <p:nvPicPr>
          <p:cNvPr id="327" name="Image 1Image 1" descr="Image 1Image 1"/>
          <p:cNvPicPr>
            <a:picLocks noChangeAspect="1"/>
          </p:cNvPicPr>
          <p:nvPr/>
        </p:nvPicPr>
        <p:blipFill>
          <a:blip r:embed="rId3"/>
          <a:stretch>
            <a:fillRect/>
          </a:stretch>
        </p:blipFill>
        <p:spPr>
          <a:xfrm>
            <a:off x="4313128" y="1288407"/>
            <a:ext cx="1936801" cy="1936801"/>
          </a:xfrm>
          <a:prstGeom prst="rect">
            <a:avLst/>
          </a:prstGeom>
          <a:ln w="12700">
            <a:miter lim="400000"/>
          </a:ln>
        </p:spPr>
      </p:pic>
      <p:sp>
        <p:nvSpPr>
          <p:cNvPr id="328" name="Rectangle 3"/>
          <p:cNvSpPr txBox="1"/>
          <p:nvPr/>
        </p:nvSpPr>
        <p:spPr>
          <a:xfrm>
            <a:off x="384475" y="1053017"/>
            <a:ext cx="3422749" cy="622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Data is still usable to others without a license, so why bother?</a:t>
            </a:r>
          </a:p>
        </p:txBody>
      </p:sp>
      <p:sp>
        <p:nvSpPr>
          <p:cNvPr id="329" name="Rectangle 4"/>
          <p:cNvSpPr txBox="1"/>
          <p:nvPr/>
        </p:nvSpPr>
        <p:spPr>
          <a:xfrm>
            <a:off x="353280" y="3062883"/>
            <a:ext cx="3460815" cy="914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My collaborators think I’m making things way too complicated by licensing data.</a:t>
            </a:r>
          </a:p>
        </p:txBody>
      </p:sp>
      <p:grpSp>
        <p:nvGrpSpPr>
          <p:cNvPr id="332" name="Légende encadrée 2 5"/>
          <p:cNvGrpSpPr/>
          <p:nvPr/>
        </p:nvGrpSpPr>
        <p:grpSpPr>
          <a:xfrm>
            <a:off x="318472" y="1074372"/>
            <a:ext cx="4274795" cy="656033"/>
            <a:chOff x="0" y="0"/>
            <a:chExt cx="4274795" cy="656032"/>
          </a:xfrm>
        </p:grpSpPr>
        <p:sp>
          <p:nvSpPr>
            <p:cNvPr id="330" name="Rectangle"/>
            <p:cNvSpPr/>
            <p:nvPr/>
          </p:nvSpPr>
          <p:spPr>
            <a:xfrm flipH="1">
              <a:off x="0" y="0"/>
              <a:ext cx="3487096" cy="65603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1" name="Line"/>
            <p:cNvSpPr/>
            <p:nvPr/>
          </p:nvSpPr>
          <p:spPr>
            <a:xfrm flipH="1">
              <a:off x="3469520" y="123005"/>
              <a:ext cx="805276" cy="185028"/>
            </a:xfrm>
            <a:custGeom>
              <a:avLst/>
              <a:gdLst/>
              <a:ahLst/>
              <a:cxnLst>
                <a:cxn ang="0">
                  <a:pos x="wd2" y="hd2"/>
                </a:cxn>
                <a:cxn ang="5400000">
                  <a:pos x="wd2" y="hd2"/>
                </a:cxn>
                <a:cxn ang="10800000">
                  <a:pos x="wd2" y="hd2"/>
                </a:cxn>
                <a:cxn ang="16200000">
                  <a:pos x="wd2" y="hd2"/>
                </a:cxn>
              </a:cxnLst>
              <a:rect l="0" t="0" r="r" b="b"/>
              <a:pathLst>
                <a:path w="21600" h="21600" extrusionOk="0">
                  <a:moveTo>
                    <a:pt x="21600" y="21057"/>
                  </a:moveTo>
                  <a:lnTo>
                    <a:pt x="5539" y="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335" name="Légende encadrée 2 6"/>
          <p:cNvGrpSpPr/>
          <p:nvPr/>
        </p:nvGrpSpPr>
        <p:grpSpPr>
          <a:xfrm>
            <a:off x="291378" y="2869883"/>
            <a:ext cx="4344828" cy="1164726"/>
            <a:chOff x="0" y="0"/>
            <a:chExt cx="4344827" cy="1164725"/>
          </a:xfrm>
        </p:grpSpPr>
        <p:sp>
          <p:nvSpPr>
            <p:cNvPr id="333" name="Rectangle"/>
            <p:cNvSpPr/>
            <p:nvPr/>
          </p:nvSpPr>
          <p:spPr>
            <a:xfrm flipH="1">
              <a:off x="-1" y="162155"/>
              <a:ext cx="3595463" cy="100257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4" name="Line"/>
            <p:cNvSpPr/>
            <p:nvPr/>
          </p:nvSpPr>
          <p:spPr>
            <a:xfrm flipH="1">
              <a:off x="3609987" y="0"/>
              <a:ext cx="734841" cy="3996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12" y="18922"/>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36" name="Rectangle 23"/>
          <p:cNvSpPr txBox="1"/>
          <p:nvPr/>
        </p:nvSpPr>
        <p:spPr>
          <a:xfrm>
            <a:off x="353280" y="1887313"/>
            <a:ext cx="3400325" cy="9144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lvl1pPr>
          </a:lstStyle>
          <a:p>
            <a:r>
              <a:t>Nobody’s data gets reused anyway, and if it is, they don’t get credit. There’s no benefit.</a:t>
            </a:r>
          </a:p>
        </p:txBody>
      </p:sp>
      <p:grpSp>
        <p:nvGrpSpPr>
          <p:cNvPr id="341" name="Légende encadrée 2 24"/>
          <p:cNvGrpSpPr/>
          <p:nvPr/>
        </p:nvGrpSpPr>
        <p:grpSpPr>
          <a:xfrm>
            <a:off x="291380" y="1889542"/>
            <a:ext cx="4034674" cy="969496"/>
            <a:chOff x="0" y="0"/>
            <a:chExt cx="4034673" cy="969494"/>
          </a:xfrm>
        </p:grpSpPr>
        <p:grpSp>
          <p:nvGrpSpPr>
            <p:cNvPr id="339" name="Group"/>
            <p:cNvGrpSpPr/>
            <p:nvPr/>
          </p:nvGrpSpPr>
          <p:grpSpPr>
            <a:xfrm>
              <a:off x="-1" y="0"/>
              <a:ext cx="4034675" cy="969495"/>
              <a:chOff x="0" y="0"/>
              <a:chExt cx="4034673" cy="969494"/>
            </a:xfrm>
          </p:grpSpPr>
          <p:sp>
            <p:nvSpPr>
              <p:cNvPr id="337" name="Rectangle"/>
              <p:cNvSpPr/>
              <p:nvPr/>
            </p:nvSpPr>
            <p:spPr>
              <a:xfrm flipH="1">
                <a:off x="0" y="0"/>
                <a:ext cx="3514188" cy="969495"/>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8" name="Line"/>
              <p:cNvSpPr/>
              <p:nvPr/>
            </p:nvSpPr>
            <p:spPr>
              <a:xfrm flipH="1">
                <a:off x="3516612" y="299990"/>
                <a:ext cx="518062" cy="147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051" y="21600"/>
                    </a:lnTo>
                    <a:lnTo>
                      <a:pt x="0" y="14044"/>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40" name="‘"/>
            <p:cNvSpPr txBox="1"/>
            <p:nvPr/>
          </p:nvSpPr>
          <p:spPr>
            <a:xfrm>
              <a:off x="55245" y="318203"/>
              <a:ext cx="3403698" cy="333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a:t>
              </a:r>
            </a:p>
          </p:txBody>
        </p:sp>
      </p:grpSp>
      <p:sp>
        <p:nvSpPr>
          <p:cNvPr id="342" name="Rectangle 12"/>
          <p:cNvSpPr txBox="1"/>
          <p:nvPr/>
        </p:nvSpPr>
        <p:spPr>
          <a:xfrm>
            <a:off x="6856891" y="1074372"/>
            <a:ext cx="4867076"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Releasing data without a license (i.e., without making the terms of use clear) can be confusing and counterproductive. It deters potential users.</a:t>
            </a:r>
          </a:p>
        </p:txBody>
      </p:sp>
      <p:grpSp>
        <p:nvGrpSpPr>
          <p:cNvPr id="345" name="Légende encadrée 2 13"/>
          <p:cNvGrpSpPr/>
          <p:nvPr/>
        </p:nvGrpSpPr>
        <p:grpSpPr>
          <a:xfrm>
            <a:off x="6066254" y="1053295"/>
            <a:ext cx="5757119" cy="1002570"/>
            <a:chOff x="0" y="0"/>
            <a:chExt cx="5757118" cy="1002569"/>
          </a:xfrm>
        </p:grpSpPr>
        <p:sp>
          <p:nvSpPr>
            <p:cNvPr id="343" name="Rectangle"/>
            <p:cNvSpPr/>
            <p:nvPr/>
          </p:nvSpPr>
          <p:spPr>
            <a:xfrm>
              <a:off x="643861" y="0"/>
              <a:ext cx="5113257" cy="10025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4" name="Line"/>
            <p:cNvSpPr/>
            <p:nvPr/>
          </p:nvSpPr>
          <p:spPr>
            <a:xfrm>
              <a:off x="0" y="334888"/>
              <a:ext cx="652299" cy="126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776" y="14768"/>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348" name="Légende encadrée 2 14"/>
          <p:cNvGrpSpPr/>
          <p:nvPr/>
        </p:nvGrpSpPr>
        <p:grpSpPr>
          <a:xfrm>
            <a:off x="6004740" y="3050613"/>
            <a:ext cx="5783417" cy="959961"/>
            <a:chOff x="0" y="0"/>
            <a:chExt cx="5783415" cy="959959"/>
          </a:xfrm>
        </p:grpSpPr>
        <p:sp>
          <p:nvSpPr>
            <p:cNvPr id="346" name="Rectangle"/>
            <p:cNvSpPr/>
            <p:nvPr/>
          </p:nvSpPr>
          <p:spPr>
            <a:xfrm>
              <a:off x="717532" y="0"/>
              <a:ext cx="5065884" cy="95996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7" name="Line"/>
            <p:cNvSpPr/>
            <p:nvPr/>
          </p:nvSpPr>
          <p:spPr>
            <a:xfrm>
              <a:off x="0" y="129518"/>
              <a:ext cx="718545" cy="193845"/>
            </a:xfrm>
            <a:custGeom>
              <a:avLst/>
              <a:gdLst/>
              <a:ahLst/>
              <a:cxnLst>
                <a:cxn ang="0">
                  <a:pos x="wd2" y="hd2"/>
                </a:cxn>
                <a:cxn ang="5400000">
                  <a:pos x="wd2" y="hd2"/>
                </a:cxn>
                <a:cxn ang="10800000">
                  <a:pos x="wd2" y="hd2"/>
                </a:cxn>
                <a:cxn ang="16200000">
                  <a:pos x="wd2" y="hd2"/>
                </a:cxn>
              </a:cxnLst>
              <a:rect l="0" t="0" r="r" b="b"/>
              <a:pathLst>
                <a:path w="21600" h="21600" extrusionOk="0">
                  <a:moveTo>
                    <a:pt x="21600" y="6181"/>
                  </a:moveTo>
                  <a:lnTo>
                    <a:pt x="14665"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49" name="TextBox 1891356247"/>
          <p:cNvSpPr txBox="1"/>
          <p:nvPr/>
        </p:nvSpPr>
        <p:spPr>
          <a:xfrm>
            <a:off x="6767992" y="3083810"/>
            <a:ext cx="4925429" cy="917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Choosing a license can be straightforward. Your institution may have a licensing policy. Or use tools like choosealicense.com to go through the process. </a:t>
            </a:r>
          </a:p>
        </p:txBody>
      </p:sp>
      <p:sp>
        <p:nvSpPr>
          <p:cNvPr id="350" name="TextBox 42461084"/>
          <p:cNvSpPr txBox="1"/>
          <p:nvPr/>
        </p:nvSpPr>
        <p:spPr>
          <a:xfrm>
            <a:off x="8242836" y="5825004"/>
            <a:ext cx="2676784"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4"/>
              </a:rPr>
              <a:t>Pixabay</a:t>
            </a:r>
            <a:r>
              <a:t> CC0 </a:t>
            </a:r>
          </a:p>
        </p:txBody>
      </p:sp>
      <p:sp>
        <p:nvSpPr>
          <p:cNvPr id="351" name="ZoneTexte 19"/>
          <p:cNvSpPr txBox="1"/>
          <p:nvPr/>
        </p:nvSpPr>
        <p:spPr>
          <a:xfrm>
            <a:off x="463580" y="5810532"/>
            <a:ext cx="2263228"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Sources : </a:t>
            </a:r>
            <a:r>
              <a:rPr u="sng">
                <a:solidFill>
                  <a:srgbClr val="0563C1"/>
                </a:solidFill>
                <a:uFill>
                  <a:solidFill>
                    <a:srgbClr val="0563C1"/>
                  </a:solidFill>
                </a:uFill>
                <a:hlinkClick r:id="rId5"/>
              </a:rPr>
              <a:t>1</a:t>
            </a:r>
            <a:r>
              <a:t> - </a:t>
            </a:r>
            <a:r>
              <a:rPr u="sng">
                <a:solidFill>
                  <a:srgbClr val="0563C1"/>
                </a:solidFill>
                <a:uFill>
                  <a:solidFill>
                    <a:srgbClr val="0563C1"/>
                  </a:solidFill>
                </a:uFill>
                <a:hlinkClick r:id="rId6"/>
              </a:rPr>
              <a:t>2</a:t>
            </a:r>
            <a:r>
              <a:t> - </a:t>
            </a:r>
            <a:r>
              <a:rPr u="sng">
                <a:solidFill>
                  <a:srgbClr val="0563C1"/>
                </a:solidFill>
                <a:uFill>
                  <a:solidFill>
                    <a:srgbClr val="0563C1"/>
                  </a:solidFill>
                </a:uFill>
                <a:hlinkClick r:id="rId7"/>
              </a:rPr>
              <a:t>3</a:t>
            </a:r>
            <a:r>
              <a:t> - </a:t>
            </a:r>
            <a:r>
              <a:rPr u="sng">
                <a:solidFill>
                  <a:srgbClr val="0563C1"/>
                </a:solidFill>
                <a:uFill>
                  <a:solidFill>
                    <a:srgbClr val="0563C1"/>
                  </a:solidFill>
                </a:uFill>
                <a:hlinkClick r:id="rId8"/>
              </a:rPr>
              <a:t>4</a:t>
            </a:r>
            <a:r>
              <a:t> - </a:t>
            </a:r>
            <a:r>
              <a:rPr u="sng">
                <a:solidFill>
                  <a:srgbClr val="0563C1"/>
                </a:solidFill>
                <a:uFill>
                  <a:solidFill>
                    <a:srgbClr val="0563C1"/>
                  </a:solidFill>
                </a:uFill>
                <a:hlinkClick r:id="rId9"/>
              </a:rPr>
              <a:t>5</a:t>
            </a:r>
          </a:p>
        </p:txBody>
      </p:sp>
      <p:grpSp>
        <p:nvGrpSpPr>
          <p:cNvPr id="354" name="Légende encadrée 2 14"/>
          <p:cNvGrpSpPr/>
          <p:nvPr/>
        </p:nvGrpSpPr>
        <p:grpSpPr>
          <a:xfrm>
            <a:off x="5992839" y="2256808"/>
            <a:ext cx="5783417" cy="646581"/>
            <a:chOff x="0" y="0"/>
            <a:chExt cx="5783415" cy="646580"/>
          </a:xfrm>
        </p:grpSpPr>
        <p:sp>
          <p:nvSpPr>
            <p:cNvPr id="352" name="Rectangle"/>
            <p:cNvSpPr/>
            <p:nvPr/>
          </p:nvSpPr>
          <p:spPr>
            <a:xfrm>
              <a:off x="717532" y="0"/>
              <a:ext cx="5065884" cy="64658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3" name="Line"/>
            <p:cNvSpPr/>
            <p:nvPr/>
          </p:nvSpPr>
          <p:spPr>
            <a:xfrm>
              <a:off x="0" y="87237"/>
              <a:ext cx="718545" cy="130564"/>
            </a:xfrm>
            <a:custGeom>
              <a:avLst/>
              <a:gdLst/>
              <a:ahLst/>
              <a:cxnLst>
                <a:cxn ang="0">
                  <a:pos x="wd2" y="hd2"/>
                </a:cxn>
                <a:cxn ang="5400000">
                  <a:pos x="wd2" y="hd2"/>
                </a:cxn>
                <a:cxn ang="10800000">
                  <a:pos x="wd2" y="hd2"/>
                </a:cxn>
                <a:cxn ang="16200000">
                  <a:pos x="wd2" y="hd2"/>
                </a:cxn>
              </a:cxnLst>
              <a:rect l="0" t="0" r="r" b="b"/>
              <a:pathLst>
                <a:path w="21600" h="21600" extrusionOk="0">
                  <a:moveTo>
                    <a:pt x="21600" y="6181"/>
                  </a:moveTo>
                  <a:lnTo>
                    <a:pt x="14665"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55" name="TextBox 4"/>
          <p:cNvSpPr txBox="1"/>
          <p:nvPr/>
        </p:nvSpPr>
        <p:spPr>
          <a:xfrm>
            <a:off x="6814423" y="2247439"/>
            <a:ext cx="4878999"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Data is a valuable research output. By applying a license, you can ensure you get the credit for it. </a:t>
            </a:r>
          </a:p>
        </p:txBody>
      </p:sp>
      <p:sp>
        <p:nvSpPr>
          <p:cNvPr id="35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xfrm>
            <a:off x="838200" y="365125"/>
            <a:ext cx="10802416" cy="1134491"/>
          </a:xfrm>
          <a:prstGeom prst="rect">
            <a:avLst/>
          </a:prstGeom>
        </p:spPr>
        <p:txBody>
          <a:bodyPr/>
          <a:lstStyle>
            <a:lvl1pPr>
              <a:defRPr sz="3800">
                <a:solidFill>
                  <a:srgbClr val="343A40"/>
                </a:solidFill>
              </a:defRPr>
            </a:lvl1pPr>
          </a:lstStyle>
          <a:p>
            <a:r>
              <a:rPr dirty="0"/>
              <a:t>Course Authors</a:t>
            </a:r>
            <a:r>
              <a:rPr lang="en-GB" dirty="0"/>
              <a:t> and</a:t>
            </a:r>
            <a:r>
              <a:rPr dirty="0"/>
              <a:t> Instructor</a:t>
            </a:r>
          </a:p>
        </p:txBody>
      </p:sp>
      <p:sp>
        <p:nvSpPr>
          <p:cNvPr id="111" name="Content Placeholder 2"/>
          <p:cNvSpPr txBox="1">
            <a:spLocks noGrp="1"/>
          </p:cNvSpPr>
          <p:nvPr>
            <p:ph type="body" idx="1"/>
          </p:nvPr>
        </p:nvSpPr>
        <p:spPr>
          <a:xfrm>
            <a:off x="838199" y="1783080"/>
            <a:ext cx="10045726" cy="3773456"/>
          </a:xfrm>
          <a:prstGeom prst="rect">
            <a:avLst/>
          </a:prstGeom>
        </p:spPr>
        <p:txBody>
          <a:bodyPr/>
          <a:lstStyle/>
          <a:p>
            <a:pPr>
              <a:spcBef>
                <a:spcPts val="1200"/>
              </a:spcBef>
            </a:pPr>
            <a:r>
              <a:rPr dirty="0"/>
              <a:t>Lorna </a:t>
            </a:r>
            <a:r>
              <a:rPr dirty="0" err="1"/>
              <a:t>Wildgaard</a:t>
            </a:r>
            <a:r>
              <a:rPr dirty="0"/>
              <a:t>, Royal Library, Copenhagen University Library, Denmark (</a:t>
            </a:r>
            <a:r>
              <a:rPr u="sng" dirty="0">
                <a:solidFill>
                  <a:srgbClr val="0563C1"/>
                </a:solidFill>
                <a:uFill>
                  <a:solidFill>
                    <a:srgbClr val="0563C1"/>
                  </a:solidFill>
                </a:uFill>
                <a:hlinkClick r:id="rId2"/>
              </a:rPr>
              <a:t>lowi@kb.dk</a:t>
            </a:r>
            <a:r>
              <a:rPr dirty="0"/>
              <a:t>) - author</a:t>
            </a:r>
          </a:p>
          <a:p>
            <a:pPr>
              <a:spcBef>
                <a:spcPts val="1200"/>
              </a:spcBef>
            </a:pPr>
            <a:r>
              <a:rPr dirty="0"/>
              <a:t>Benjamin </a:t>
            </a:r>
            <a:r>
              <a:rPr dirty="0" err="1"/>
              <a:t>Derksen</a:t>
            </a:r>
            <a:r>
              <a:rPr dirty="0"/>
              <a:t>, Royal Library, Copenhagen University Library, Denmark (</a:t>
            </a:r>
            <a:r>
              <a:rPr u="sng" dirty="0">
                <a:solidFill>
                  <a:srgbClr val="0563C1"/>
                </a:solidFill>
                <a:uFill>
                  <a:solidFill>
                    <a:srgbClr val="0563C1"/>
                  </a:solidFill>
                </a:uFill>
                <a:hlinkClick r:id="rId3"/>
              </a:rPr>
              <a:t>bder@kb.dk</a:t>
            </a:r>
            <a:r>
              <a:rPr dirty="0"/>
              <a:t>) - author</a:t>
            </a:r>
          </a:p>
          <a:p>
            <a:pPr>
              <a:spcBef>
                <a:spcPts val="1200"/>
              </a:spcBef>
            </a:pPr>
            <a:r>
              <a:rPr dirty="0"/>
              <a:t>Agnes Jasinska, Digital Curation Centre, University of Edinburgh, UK (</a:t>
            </a:r>
            <a:r>
              <a:rPr u="sng" dirty="0">
                <a:solidFill>
                  <a:srgbClr val="0563C1"/>
                </a:solidFill>
                <a:uFill>
                  <a:solidFill>
                    <a:srgbClr val="0563C1"/>
                  </a:solidFill>
                </a:uFill>
                <a:hlinkClick r:id="rId4"/>
              </a:rPr>
              <a:t>agnes.jasinska@ed.ac.uk</a:t>
            </a:r>
            <a:r>
              <a:rPr dirty="0"/>
              <a:t>) - instructor</a:t>
            </a:r>
          </a:p>
        </p:txBody>
      </p:sp>
      <p:sp>
        <p:nvSpPr>
          <p:cNvPr id="112" name="TextBox 4"/>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2"/>
          <p:cNvSpPr txBox="1"/>
          <p:nvPr/>
        </p:nvSpPr>
        <p:spPr>
          <a:xfrm>
            <a:off x="277171" y="287770"/>
            <a:ext cx="1088634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300">
                <a:latin typeface="Century Gothic"/>
                <a:ea typeface="Century Gothic"/>
                <a:cs typeface="Century Gothic"/>
                <a:sym typeface="Century Gothic"/>
              </a:defRPr>
            </a:lvl1pPr>
          </a:lstStyle>
          <a:p>
            <a:r>
              <a:t>How to address concerns and advocate for licensing</a:t>
            </a:r>
          </a:p>
        </p:txBody>
      </p:sp>
      <p:pic>
        <p:nvPicPr>
          <p:cNvPr id="359" name="Image 2Image 2" descr="Image 2Image 2"/>
          <p:cNvPicPr>
            <a:picLocks noChangeAspect="1"/>
          </p:cNvPicPr>
          <p:nvPr/>
        </p:nvPicPr>
        <p:blipFill>
          <a:blip r:embed="rId2"/>
          <a:stretch>
            <a:fillRect/>
          </a:stretch>
        </p:blipFill>
        <p:spPr>
          <a:xfrm>
            <a:off x="11136559" y="5597659"/>
            <a:ext cx="664950" cy="664950"/>
          </a:xfrm>
          <a:prstGeom prst="rect">
            <a:avLst/>
          </a:prstGeom>
          <a:ln w="12700">
            <a:miter lim="400000"/>
          </a:ln>
        </p:spPr>
      </p:pic>
      <p:grpSp>
        <p:nvGrpSpPr>
          <p:cNvPr id="379" name="Group 1"/>
          <p:cNvGrpSpPr/>
          <p:nvPr/>
        </p:nvGrpSpPr>
        <p:grpSpPr>
          <a:xfrm>
            <a:off x="231452" y="1053017"/>
            <a:ext cx="6018478" cy="4634546"/>
            <a:chOff x="0" y="0"/>
            <a:chExt cx="6018476" cy="4634545"/>
          </a:xfrm>
        </p:grpSpPr>
        <p:pic>
          <p:nvPicPr>
            <p:cNvPr id="360" name="Image 1Image 1" descr="Image 1Image 1"/>
            <p:cNvPicPr>
              <a:picLocks noChangeAspect="1"/>
            </p:cNvPicPr>
            <p:nvPr/>
          </p:nvPicPr>
          <p:blipFill>
            <a:blip r:embed="rId3"/>
            <a:stretch>
              <a:fillRect/>
            </a:stretch>
          </p:blipFill>
          <p:spPr>
            <a:xfrm>
              <a:off x="4081676" y="235390"/>
              <a:ext cx="1936801" cy="1936801"/>
            </a:xfrm>
            <a:prstGeom prst="rect">
              <a:avLst/>
            </a:prstGeom>
            <a:ln w="12700" cap="flat">
              <a:noFill/>
              <a:miter lim="400000"/>
            </a:ln>
            <a:effectLst/>
          </p:spPr>
        </p:pic>
        <p:sp>
          <p:nvSpPr>
            <p:cNvPr id="361" name="Rectangle 3"/>
            <p:cNvSpPr txBox="1"/>
            <p:nvPr/>
          </p:nvSpPr>
          <p:spPr>
            <a:xfrm>
              <a:off x="153022" y="-1"/>
              <a:ext cx="3422749" cy="622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Data is still usable to others without a license, so why bother?</a:t>
              </a:r>
            </a:p>
          </p:txBody>
        </p:sp>
        <p:sp>
          <p:nvSpPr>
            <p:cNvPr id="362" name="Rectangle 4"/>
            <p:cNvSpPr txBox="1"/>
            <p:nvPr/>
          </p:nvSpPr>
          <p:spPr>
            <a:xfrm>
              <a:off x="121827" y="2009866"/>
              <a:ext cx="3460816" cy="9144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My collaborators think I’m making things way too complicated by licensing data.</a:t>
              </a:r>
            </a:p>
          </p:txBody>
        </p:sp>
        <p:grpSp>
          <p:nvGrpSpPr>
            <p:cNvPr id="365" name="Légende encadrée 2 5"/>
            <p:cNvGrpSpPr/>
            <p:nvPr/>
          </p:nvGrpSpPr>
          <p:grpSpPr>
            <a:xfrm>
              <a:off x="87019" y="21354"/>
              <a:ext cx="4274795" cy="656033"/>
              <a:chOff x="0" y="0"/>
              <a:chExt cx="4274795" cy="656032"/>
            </a:xfrm>
          </p:grpSpPr>
          <p:sp>
            <p:nvSpPr>
              <p:cNvPr id="363" name="Rectangle"/>
              <p:cNvSpPr/>
              <p:nvPr/>
            </p:nvSpPr>
            <p:spPr>
              <a:xfrm flipH="1">
                <a:off x="0" y="0"/>
                <a:ext cx="3487096" cy="656033"/>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4" name="Line"/>
              <p:cNvSpPr/>
              <p:nvPr/>
            </p:nvSpPr>
            <p:spPr>
              <a:xfrm flipH="1">
                <a:off x="3469520" y="123005"/>
                <a:ext cx="805276" cy="185028"/>
              </a:xfrm>
              <a:custGeom>
                <a:avLst/>
                <a:gdLst/>
                <a:ahLst/>
                <a:cxnLst>
                  <a:cxn ang="0">
                    <a:pos x="wd2" y="hd2"/>
                  </a:cxn>
                  <a:cxn ang="5400000">
                    <a:pos x="wd2" y="hd2"/>
                  </a:cxn>
                  <a:cxn ang="10800000">
                    <a:pos x="wd2" y="hd2"/>
                  </a:cxn>
                  <a:cxn ang="16200000">
                    <a:pos x="wd2" y="hd2"/>
                  </a:cxn>
                </a:cxnLst>
                <a:rect l="0" t="0" r="r" b="b"/>
                <a:pathLst>
                  <a:path w="21600" h="21600" extrusionOk="0">
                    <a:moveTo>
                      <a:pt x="21600" y="21057"/>
                    </a:moveTo>
                    <a:lnTo>
                      <a:pt x="5539" y="0"/>
                    </a:lnTo>
                    <a:lnTo>
                      <a:pt x="0" y="2160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368" name="Légende encadrée 2 6"/>
            <p:cNvGrpSpPr/>
            <p:nvPr/>
          </p:nvGrpSpPr>
          <p:grpSpPr>
            <a:xfrm>
              <a:off x="59925" y="1816866"/>
              <a:ext cx="4344828" cy="1164727"/>
              <a:chOff x="0" y="0"/>
              <a:chExt cx="4344827" cy="1164725"/>
            </a:xfrm>
          </p:grpSpPr>
          <p:sp>
            <p:nvSpPr>
              <p:cNvPr id="366" name="Rectangle"/>
              <p:cNvSpPr/>
              <p:nvPr/>
            </p:nvSpPr>
            <p:spPr>
              <a:xfrm flipH="1">
                <a:off x="-1" y="162155"/>
                <a:ext cx="3595463" cy="1002571"/>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67" name="Line"/>
              <p:cNvSpPr/>
              <p:nvPr/>
            </p:nvSpPr>
            <p:spPr>
              <a:xfrm flipH="1">
                <a:off x="3609987" y="0"/>
                <a:ext cx="734841" cy="3996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112" y="18922"/>
                    </a:lnTo>
                    <a:lnTo>
                      <a:pt x="0" y="0"/>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69" name="Rectangle 23"/>
            <p:cNvSpPr txBox="1"/>
            <p:nvPr/>
          </p:nvSpPr>
          <p:spPr>
            <a:xfrm>
              <a:off x="121827" y="834295"/>
              <a:ext cx="3400325" cy="9144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900"/>
              </a:lvl1pPr>
            </a:lstStyle>
            <a:p>
              <a:r>
                <a:t>Nobody’s data gets reused anyway, and if it is, they don’t get credit. There’s no benefit.</a:t>
              </a:r>
            </a:p>
          </p:txBody>
        </p:sp>
        <p:grpSp>
          <p:nvGrpSpPr>
            <p:cNvPr id="374" name="Légende encadrée 2 24"/>
            <p:cNvGrpSpPr/>
            <p:nvPr/>
          </p:nvGrpSpPr>
          <p:grpSpPr>
            <a:xfrm>
              <a:off x="59926" y="836524"/>
              <a:ext cx="4034675" cy="969497"/>
              <a:chOff x="0" y="0"/>
              <a:chExt cx="4034673" cy="969496"/>
            </a:xfrm>
          </p:grpSpPr>
          <p:grpSp>
            <p:nvGrpSpPr>
              <p:cNvPr id="372" name="Group"/>
              <p:cNvGrpSpPr/>
              <p:nvPr/>
            </p:nvGrpSpPr>
            <p:grpSpPr>
              <a:xfrm>
                <a:off x="-1" y="0"/>
                <a:ext cx="4034675" cy="969497"/>
                <a:chOff x="0" y="0"/>
                <a:chExt cx="4034673" cy="969496"/>
              </a:xfrm>
            </p:grpSpPr>
            <p:sp>
              <p:nvSpPr>
                <p:cNvPr id="370" name="Rectangle"/>
                <p:cNvSpPr/>
                <p:nvPr/>
              </p:nvSpPr>
              <p:spPr>
                <a:xfrm flipH="1">
                  <a:off x="0" y="0"/>
                  <a:ext cx="3514188" cy="969497"/>
                </a:xfrm>
                <a:prstGeom prst="rect">
                  <a:avLst/>
                </a:pr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71" name="Line"/>
                <p:cNvSpPr/>
                <p:nvPr/>
              </p:nvSpPr>
              <p:spPr>
                <a:xfrm flipH="1">
                  <a:off x="3516612" y="299991"/>
                  <a:ext cx="518062" cy="1471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051" y="21600"/>
                      </a:lnTo>
                      <a:lnTo>
                        <a:pt x="0" y="14044"/>
                      </a:lnTo>
                    </a:path>
                  </a:pathLst>
                </a:custGeom>
                <a:noFill/>
                <a:ln w="19050"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73" name="‘"/>
              <p:cNvSpPr txBox="1"/>
              <p:nvPr/>
            </p:nvSpPr>
            <p:spPr>
              <a:xfrm>
                <a:off x="55245" y="318204"/>
                <a:ext cx="3403698"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a:t>
                </a:r>
              </a:p>
            </p:txBody>
          </p:sp>
        </p:grpSp>
        <p:sp>
          <p:nvSpPr>
            <p:cNvPr id="375" name="Arrow: Right 1781519866"/>
            <p:cNvSpPr/>
            <p:nvPr/>
          </p:nvSpPr>
          <p:spPr>
            <a:xfrm>
              <a:off x="4283375" y="3386147"/>
              <a:ext cx="1732781" cy="860511"/>
            </a:xfrm>
            <a:prstGeom prst="rightArrow">
              <a:avLst>
                <a:gd name="adj1" fmla="val 50000"/>
                <a:gd name="adj2" fmla="val 50000"/>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grpSp>
          <p:nvGrpSpPr>
            <p:cNvPr id="378" name="Rectangle à coins arrondis 9"/>
            <p:cNvGrpSpPr/>
            <p:nvPr/>
          </p:nvGrpSpPr>
          <p:grpSpPr>
            <a:xfrm>
              <a:off x="-1" y="3110662"/>
              <a:ext cx="4734283" cy="1523884"/>
              <a:chOff x="0" y="0"/>
              <a:chExt cx="4734281" cy="1523883"/>
            </a:xfrm>
          </p:grpSpPr>
          <p:sp>
            <p:nvSpPr>
              <p:cNvPr id="376" name="Rounded Rectangle"/>
              <p:cNvSpPr/>
              <p:nvPr/>
            </p:nvSpPr>
            <p:spPr>
              <a:xfrm>
                <a:off x="0" y="0"/>
                <a:ext cx="4734282" cy="1523884"/>
              </a:xfrm>
              <a:prstGeom prst="roundRect">
                <a:avLst>
                  <a:gd name="adj" fmla="val 16667"/>
                </a:avLst>
              </a:prstGeom>
              <a:solidFill>
                <a:schemeClr val="accent2"/>
              </a:solidFill>
              <a:ln w="12700" cap="flat">
                <a:noFill/>
                <a:miter lim="400000"/>
              </a:ln>
              <a:effectLst/>
            </p:spPr>
            <p:txBody>
              <a:bodyPr wrap="square" lIns="45719" tIns="45719" rIns="45719" bIns="45719" numCol="1" anchor="ctr">
                <a:noAutofit/>
              </a:bodyPr>
              <a:lstStyle/>
              <a:p>
                <a:pPr>
                  <a:defRPr sz="1900">
                    <a:solidFill>
                      <a:srgbClr val="FFFFFF"/>
                    </a:solidFill>
                  </a:defRPr>
                </a:pPr>
                <a:endParaRPr/>
              </a:p>
            </p:txBody>
          </p:sp>
          <p:sp>
            <p:nvSpPr>
              <p:cNvPr id="377" name="Licensing data can be intimidating. There are many licenses available, and choosing and applying them seems complicated. Also, the benefit to researchers is not always clear."/>
              <p:cNvSpPr txBox="1"/>
              <p:nvPr/>
            </p:nvSpPr>
            <p:spPr>
              <a:xfrm>
                <a:off x="120109" y="21668"/>
                <a:ext cx="4494063" cy="1480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defRPr sz="1900">
                    <a:solidFill>
                      <a:srgbClr val="FFFFFF"/>
                    </a:solidFill>
                    <a:latin typeface="Arial"/>
                    <a:ea typeface="Arial"/>
                    <a:cs typeface="Arial"/>
                    <a:sym typeface="Arial"/>
                  </a:defRPr>
                </a:lvl1pPr>
              </a:lstStyle>
              <a:p>
                <a:r>
                  <a:t>Licensing data can be intimidating. There are many licenses available, and choosing and applying them seems complicated. Also, the benefit to researchers is not always clear.</a:t>
                </a:r>
              </a:p>
            </p:txBody>
          </p:sp>
        </p:grpSp>
      </p:grpSp>
      <p:grpSp>
        <p:nvGrpSpPr>
          <p:cNvPr id="391" name="Group 2"/>
          <p:cNvGrpSpPr/>
          <p:nvPr/>
        </p:nvGrpSpPr>
        <p:grpSpPr>
          <a:xfrm>
            <a:off x="6004740" y="1053295"/>
            <a:ext cx="5873762" cy="4498670"/>
            <a:chOff x="0" y="0"/>
            <a:chExt cx="5873761" cy="4498668"/>
          </a:xfrm>
        </p:grpSpPr>
        <p:sp>
          <p:nvSpPr>
            <p:cNvPr id="380" name="Rectangle 12"/>
            <p:cNvSpPr txBox="1"/>
            <p:nvPr/>
          </p:nvSpPr>
          <p:spPr>
            <a:xfrm>
              <a:off x="852150" y="21075"/>
              <a:ext cx="4867077" cy="917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Releasing data without a license (i.e., without making the terms of use clear) can be confusing and counterproductive. It deters potential users.</a:t>
              </a:r>
            </a:p>
          </p:txBody>
        </p:sp>
        <p:grpSp>
          <p:nvGrpSpPr>
            <p:cNvPr id="383" name="Légende encadrée 2 13"/>
            <p:cNvGrpSpPr/>
            <p:nvPr/>
          </p:nvGrpSpPr>
          <p:grpSpPr>
            <a:xfrm>
              <a:off x="61513" y="0"/>
              <a:ext cx="5757119" cy="1002570"/>
              <a:chOff x="0" y="0"/>
              <a:chExt cx="5757118" cy="1002569"/>
            </a:xfrm>
          </p:grpSpPr>
          <p:sp>
            <p:nvSpPr>
              <p:cNvPr id="381" name="Rectangle"/>
              <p:cNvSpPr/>
              <p:nvPr/>
            </p:nvSpPr>
            <p:spPr>
              <a:xfrm>
                <a:off x="643861" y="0"/>
                <a:ext cx="5113257" cy="1002570"/>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2" name="Line"/>
              <p:cNvSpPr/>
              <p:nvPr/>
            </p:nvSpPr>
            <p:spPr>
              <a:xfrm>
                <a:off x="0" y="334888"/>
                <a:ext cx="652299" cy="1260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776" y="14768"/>
                    </a:lnTo>
                    <a:lnTo>
                      <a:pt x="0" y="2160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386" name="Légende encadrée 2 14"/>
            <p:cNvGrpSpPr/>
            <p:nvPr/>
          </p:nvGrpSpPr>
          <p:grpSpPr>
            <a:xfrm>
              <a:off x="0" y="1997317"/>
              <a:ext cx="5783417" cy="959959"/>
              <a:chOff x="0" y="0"/>
              <a:chExt cx="5783416" cy="959957"/>
            </a:xfrm>
          </p:grpSpPr>
          <p:sp>
            <p:nvSpPr>
              <p:cNvPr id="384" name="Rectangle"/>
              <p:cNvSpPr/>
              <p:nvPr/>
            </p:nvSpPr>
            <p:spPr>
              <a:xfrm>
                <a:off x="717531" y="0"/>
                <a:ext cx="5065886" cy="959958"/>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5" name="Line"/>
              <p:cNvSpPr/>
              <p:nvPr/>
            </p:nvSpPr>
            <p:spPr>
              <a:xfrm>
                <a:off x="0" y="129517"/>
                <a:ext cx="718546" cy="193845"/>
              </a:xfrm>
              <a:custGeom>
                <a:avLst/>
                <a:gdLst/>
                <a:ahLst/>
                <a:cxnLst>
                  <a:cxn ang="0">
                    <a:pos x="wd2" y="hd2"/>
                  </a:cxn>
                  <a:cxn ang="5400000">
                    <a:pos x="wd2" y="hd2"/>
                  </a:cxn>
                  <a:cxn ang="10800000">
                    <a:pos x="wd2" y="hd2"/>
                  </a:cxn>
                  <a:cxn ang="16200000">
                    <a:pos x="wd2" y="hd2"/>
                  </a:cxn>
                </a:cxnLst>
                <a:rect l="0" t="0" r="r" b="b"/>
                <a:pathLst>
                  <a:path w="21600" h="21600" extrusionOk="0">
                    <a:moveTo>
                      <a:pt x="21600" y="6181"/>
                    </a:moveTo>
                    <a:lnTo>
                      <a:pt x="14665"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87" name="TextBox 1891356247"/>
            <p:cNvSpPr txBox="1"/>
            <p:nvPr/>
          </p:nvSpPr>
          <p:spPr>
            <a:xfrm>
              <a:off x="763251" y="2030515"/>
              <a:ext cx="4925430" cy="917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Choosing a license can be straightforward. Your institution may have a licensing policy. Or use tools like choosealicense.com to go through the process. </a:t>
              </a:r>
            </a:p>
          </p:txBody>
        </p:sp>
        <p:grpSp>
          <p:nvGrpSpPr>
            <p:cNvPr id="390" name="Rectangle à coins arrondis 21"/>
            <p:cNvGrpSpPr/>
            <p:nvPr/>
          </p:nvGrpSpPr>
          <p:grpSpPr>
            <a:xfrm>
              <a:off x="353804" y="3104344"/>
              <a:ext cx="5519958" cy="1394325"/>
              <a:chOff x="0" y="0"/>
              <a:chExt cx="5519957" cy="1394324"/>
            </a:xfrm>
          </p:grpSpPr>
          <p:sp>
            <p:nvSpPr>
              <p:cNvPr id="388" name="Rounded Rectangle"/>
              <p:cNvSpPr/>
              <p:nvPr/>
            </p:nvSpPr>
            <p:spPr>
              <a:xfrm>
                <a:off x="0" y="0"/>
                <a:ext cx="5519958" cy="1394325"/>
              </a:xfrm>
              <a:prstGeom prst="roundRect">
                <a:avLst>
                  <a:gd name="adj" fmla="val 16667"/>
                </a:avLst>
              </a:prstGeom>
              <a:solidFill>
                <a:schemeClr val="accent3"/>
              </a:solidFill>
              <a:ln w="12700" cap="flat">
                <a:noFill/>
                <a:miter lim="400000"/>
              </a:ln>
              <a:effectLst/>
            </p:spPr>
            <p:txBody>
              <a:bodyPr wrap="square" lIns="45719" tIns="45719" rIns="45719" bIns="45719" numCol="1" anchor="ctr">
                <a:noAutofit/>
              </a:bodyPr>
              <a:lstStyle/>
              <a:p>
                <a:pPr>
                  <a:defRPr sz="1900" b="1">
                    <a:solidFill>
                      <a:srgbClr val="FFFFFF"/>
                    </a:solidFill>
                  </a:defRPr>
                </a:pPr>
                <a:endParaRPr/>
              </a:p>
            </p:txBody>
          </p:sp>
          <p:sp>
            <p:nvSpPr>
              <p:cNvPr id="389" name="Licensing is a key aspect of Open Science. By applying (open) licenses, you remove any ambiguity over how others can reuse your research outputs."/>
              <p:cNvSpPr txBox="1"/>
              <p:nvPr/>
            </p:nvSpPr>
            <p:spPr>
              <a:xfrm>
                <a:off x="113785" y="96589"/>
                <a:ext cx="5292387" cy="12011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sz="1900">
                    <a:solidFill>
                      <a:srgbClr val="FFFFFF"/>
                    </a:solidFill>
                    <a:latin typeface="Arial"/>
                    <a:ea typeface="Arial"/>
                    <a:cs typeface="Arial"/>
                    <a:sym typeface="Arial"/>
                  </a:defRPr>
                </a:pPr>
                <a:r>
                  <a:t>Licensing is a key aspect of Open Science. </a:t>
                </a:r>
                <a:r>
                  <a:rPr b="1"/>
                  <a:t>By applying (open) licenses, you remove any ambiguity over how others can reuse your research outputs.</a:t>
                </a:r>
              </a:p>
            </p:txBody>
          </p:sp>
        </p:grpSp>
      </p:grpSp>
      <p:sp>
        <p:nvSpPr>
          <p:cNvPr id="392" name="TextBox 42461084"/>
          <p:cNvSpPr txBox="1"/>
          <p:nvPr/>
        </p:nvSpPr>
        <p:spPr>
          <a:xfrm>
            <a:off x="8242836" y="5825004"/>
            <a:ext cx="2676784"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image source - </a:t>
            </a:r>
            <a:r>
              <a:rPr u="sng">
                <a:solidFill>
                  <a:srgbClr val="0563C1"/>
                </a:solidFill>
                <a:uFill>
                  <a:solidFill>
                    <a:srgbClr val="0563C1"/>
                  </a:solidFill>
                </a:uFill>
                <a:hlinkClick r:id="rId4"/>
              </a:rPr>
              <a:t>Pixabay</a:t>
            </a:r>
            <a:r>
              <a:t> CC0 </a:t>
            </a:r>
          </a:p>
        </p:txBody>
      </p:sp>
      <p:sp>
        <p:nvSpPr>
          <p:cNvPr id="393" name="ZoneTexte 19"/>
          <p:cNvSpPr txBox="1"/>
          <p:nvPr/>
        </p:nvSpPr>
        <p:spPr>
          <a:xfrm>
            <a:off x="463580" y="5810532"/>
            <a:ext cx="2263228"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Sources : </a:t>
            </a:r>
            <a:r>
              <a:rPr u="sng">
                <a:solidFill>
                  <a:srgbClr val="0563C1"/>
                </a:solidFill>
                <a:uFill>
                  <a:solidFill>
                    <a:srgbClr val="0563C1"/>
                  </a:solidFill>
                </a:uFill>
                <a:hlinkClick r:id="rId5"/>
              </a:rPr>
              <a:t>1</a:t>
            </a:r>
            <a:r>
              <a:t> - </a:t>
            </a:r>
            <a:r>
              <a:rPr u="sng">
                <a:solidFill>
                  <a:srgbClr val="0563C1"/>
                </a:solidFill>
                <a:uFill>
                  <a:solidFill>
                    <a:srgbClr val="0563C1"/>
                  </a:solidFill>
                </a:uFill>
                <a:hlinkClick r:id="rId6"/>
              </a:rPr>
              <a:t>2</a:t>
            </a:r>
            <a:r>
              <a:t> - </a:t>
            </a:r>
            <a:r>
              <a:rPr u="sng">
                <a:solidFill>
                  <a:srgbClr val="0563C1"/>
                </a:solidFill>
                <a:uFill>
                  <a:solidFill>
                    <a:srgbClr val="0563C1"/>
                  </a:solidFill>
                </a:uFill>
                <a:hlinkClick r:id="rId7"/>
              </a:rPr>
              <a:t>3</a:t>
            </a:r>
            <a:r>
              <a:t> - </a:t>
            </a:r>
            <a:r>
              <a:rPr u="sng">
                <a:solidFill>
                  <a:srgbClr val="0563C1"/>
                </a:solidFill>
                <a:uFill>
                  <a:solidFill>
                    <a:srgbClr val="0563C1"/>
                  </a:solidFill>
                </a:uFill>
                <a:hlinkClick r:id="rId8"/>
              </a:rPr>
              <a:t>4</a:t>
            </a:r>
            <a:r>
              <a:t> - </a:t>
            </a:r>
            <a:r>
              <a:rPr u="sng">
                <a:solidFill>
                  <a:srgbClr val="0563C1"/>
                </a:solidFill>
                <a:uFill>
                  <a:solidFill>
                    <a:srgbClr val="0563C1"/>
                  </a:solidFill>
                </a:uFill>
                <a:hlinkClick r:id="rId9"/>
              </a:rPr>
              <a:t>5</a:t>
            </a:r>
          </a:p>
        </p:txBody>
      </p:sp>
      <p:grpSp>
        <p:nvGrpSpPr>
          <p:cNvPr id="396" name="Légende encadrée 2 14"/>
          <p:cNvGrpSpPr/>
          <p:nvPr/>
        </p:nvGrpSpPr>
        <p:grpSpPr>
          <a:xfrm>
            <a:off x="5992839" y="2256808"/>
            <a:ext cx="5783417" cy="646581"/>
            <a:chOff x="0" y="0"/>
            <a:chExt cx="5783415" cy="646580"/>
          </a:xfrm>
        </p:grpSpPr>
        <p:sp>
          <p:nvSpPr>
            <p:cNvPr id="394" name="Rectangle"/>
            <p:cNvSpPr/>
            <p:nvPr/>
          </p:nvSpPr>
          <p:spPr>
            <a:xfrm>
              <a:off x="717532" y="0"/>
              <a:ext cx="5065884" cy="646581"/>
            </a:xfrm>
            <a:prstGeom prst="rect">
              <a:avLst/>
            </a:pr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95" name="Line"/>
            <p:cNvSpPr/>
            <p:nvPr/>
          </p:nvSpPr>
          <p:spPr>
            <a:xfrm>
              <a:off x="0" y="87237"/>
              <a:ext cx="718545" cy="130564"/>
            </a:xfrm>
            <a:custGeom>
              <a:avLst/>
              <a:gdLst/>
              <a:ahLst/>
              <a:cxnLst>
                <a:cxn ang="0">
                  <a:pos x="wd2" y="hd2"/>
                </a:cxn>
                <a:cxn ang="5400000">
                  <a:pos x="wd2" y="hd2"/>
                </a:cxn>
                <a:cxn ang="10800000">
                  <a:pos x="wd2" y="hd2"/>
                </a:cxn>
                <a:cxn ang="16200000">
                  <a:pos x="wd2" y="hd2"/>
                </a:cxn>
              </a:cxnLst>
              <a:rect l="0" t="0" r="r" b="b"/>
              <a:pathLst>
                <a:path w="21600" h="21600" extrusionOk="0">
                  <a:moveTo>
                    <a:pt x="21600" y="6181"/>
                  </a:moveTo>
                  <a:lnTo>
                    <a:pt x="14665" y="21600"/>
                  </a:lnTo>
                  <a:lnTo>
                    <a:pt x="0" y="0"/>
                  </a:lnTo>
                </a:path>
              </a:pathLst>
            </a:custGeom>
            <a:noFill/>
            <a:ln w="19050" cap="flat">
              <a:solidFill>
                <a:schemeClr val="accent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
        <p:nvSpPr>
          <p:cNvPr id="397" name="TextBox 4"/>
          <p:cNvSpPr txBox="1"/>
          <p:nvPr/>
        </p:nvSpPr>
        <p:spPr>
          <a:xfrm>
            <a:off x="6814423" y="2247439"/>
            <a:ext cx="4878999"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Data is a valuable research output. By applying a license, you can ensure you get the credit for it. </a:t>
            </a:r>
          </a:p>
        </p:txBody>
      </p:sp>
      <p:sp>
        <p:nvSpPr>
          <p:cNvPr id="398"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txBox="1">
            <a:spLocks noGrp="1"/>
          </p:cNvSpPr>
          <p:nvPr>
            <p:ph type="title"/>
          </p:nvPr>
        </p:nvSpPr>
        <p:spPr>
          <a:xfrm>
            <a:off x="479375" y="417869"/>
            <a:ext cx="10562780" cy="911613"/>
          </a:xfrm>
          <a:prstGeom prst="rect">
            <a:avLst/>
          </a:prstGeom>
        </p:spPr>
        <p:txBody>
          <a:bodyPr/>
          <a:lstStyle/>
          <a:p>
            <a:pPr>
              <a:defRPr sz="3600"/>
            </a:pPr>
            <a:r>
              <a:t>Learning activity 1 (in small groups)</a:t>
            </a:r>
          </a:p>
        </p:txBody>
      </p:sp>
      <p:sp>
        <p:nvSpPr>
          <p:cNvPr id="401" name="Content Placeholder 2"/>
          <p:cNvSpPr txBox="1">
            <a:spLocks noGrp="1"/>
          </p:cNvSpPr>
          <p:nvPr>
            <p:ph type="body" idx="1"/>
          </p:nvPr>
        </p:nvSpPr>
        <p:spPr>
          <a:xfrm>
            <a:off x="660727" y="2276548"/>
            <a:ext cx="11080169" cy="3767636"/>
          </a:xfrm>
          <a:prstGeom prst="rect">
            <a:avLst/>
          </a:prstGeom>
        </p:spPr>
        <p:txBody>
          <a:bodyPr>
            <a:normAutofit/>
          </a:bodyPr>
          <a:lstStyle/>
          <a:p>
            <a:pPr marL="0" indent="0">
              <a:spcBef>
                <a:spcPts val="1200"/>
              </a:spcBef>
              <a:buSzTx/>
              <a:buNone/>
            </a:pPr>
            <a:r>
              <a:rPr dirty="0"/>
              <a:t>Discuss with your group:</a:t>
            </a:r>
          </a:p>
          <a:p>
            <a:pPr>
              <a:spcBef>
                <a:spcPts val="1200"/>
              </a:spcBef>
            </a:pPr>
            <a:r>
              <a:rPr dirty="0"/>
              <a:t>How could you convince a researcher who doesn't want to use licenses?</a:t>
            </a:r>
          </a:p>
          <a:p>
            <a:pPr>
              <a:spcBef>
                <a:spcPts val="1200"/>
              </a:spcBef>
            </a:pPr>
            <a:r>
              <a:rPr dirty="0"/>
              <a:t>How is licensing research data or software beneficial to them?</a:t>
            </a:r>
          </a:p>
          <a:p>
            <a:pPr marL="0" indent="0">
              <a:spcBef>
                <a:spcPts val="1200"/>
              </a:spcBef>
              <a:buNone/>
            </a:pPr>
            <a:r>
              <a:rPr lang="en-GB" dirty="0"/>
              <a:t>Based on your discussion, select</a:t>
            </a:r>
            <a:r>
              <a:rPr dirty="0"/>
              <a:t> </a:t>
            </a:r>
            <a:r>
              <a:rPr b="1" dirty="0"/>
              <a:t>2 or 3 </a:t>
            </a:r>
            <a:r>
              <a:rPr lang="en-GB" b="1" dirty="0"/>
              <a:t>strongest </a:t>
            </a:r>
            <a:r>
              <a:rPr b="1" dirty="0"/>
              <a:t>arguments to advocate for using open licenses for research outputs</a:t>
            </a:r>
            <a:r>
              <a:rPr dirty="0"/>
              <a:t> – and add them to </a:t>
            </a:r>
            <a:r>
              <a:rPr lang="en-GB" dirty="0"/>
              <a:t>the thread in the Forum under learning activity 1.</a:t>
            </a:r>
          </a:p>
          <a:p>
            <a:pPr marL="0" indent="0">
              <a:spcBef>
                <a:spcPts val="1200"/>
              </a:spcBef>
              <a:buNone/>
            </a:pPr>
            <a:r>
              <a:rPr lang="en-GB" dirty="0">
                <a:hlinkClick r:id="rId2"/>
              </a:rPr>
              <a:t>https://learning.skills4eosc.eu/mod/forum/view.php?id=322</a:t>
            </a:r>
            <a:r>
              <a:rPr lang="en-GB" dirty="0"/>
              <a:t> </a:t>
            </a:r>
            <a:endParaRPr dirty="0"/>
          </a:p>
        </p:txBody>
      </p:sp>
      <p:grpSp>
        <p:nvGrpSpPr>
          <p:cNvPr id="407" name="Group 4"/>
          <p:cNvGrpSpPr/>
          <p:nvPr/>
        </p:nvGrpSpPr>
        <p:grpSpPr>
          <a:xfrm>
            <a:off x="6901473" y="1473080"/>
            <a:ext cx="4162778" cy="659869"/>
            <a:chOff x="0" y="0"/>
            <a:chExt cx="4162776" cy="659868"/>
          </a:xfrm>
        </p:grpSpPr>
        <p:sp>
          <p:nvSpPr>
            <p:cNvPr id="405" name="Flowchart: Alternative Process 1225787063"/>
            <p:cNvSpPr/>
            <p:nvPr/>
          </p:nvSpPr>
          <p:spPr>
            <a:xfrm>
              <a:off x="-1" y="0"/>
              <a:ext cx="4162777" cy="65986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55" y="0"/>
                    <a:pt x="571" y="0"/>
                  </a:cubicBezTo>
                  <a:lnTo>
                    <a:pt x="21029" y="0"/>
                  </a:lnTo>
                  <a:cubicBezTo>
                    <a:pt x="21345" y="0"/>
                    <a:pt x="21600" y="1612"/>
                    <a:pt x="21600" y="3600"/>
                  </a:cubicBezTo>
                  <a:lnTo>
                    <a:pt x="21600" y="18000"/>
                  </a:lnTo>
                  <a:cubicBezTo>
                    <a:pt x="21600" y="19988"/>
                    <a:pt x="21345" y="21600"/>
                    <a:pt x="21029" y="21600"/>
                  </a:cubicBezTo>
                  <a:lnTo>
                    <a:pt x="571" y="21600"/>
                  </a:lnTo>
                  <a:cubicBezTo>
                    <a:pt x="255" y="21600"/>
                    <a:pt x="0" y="19988"/>
                    <a:pt x="0" y="18000"/>
                  </a:cubicBezTo>
                  <a:close/>
                </a:path>
              </a:pathLst>
            </a:custGeom>
            <a:solidFill>
              <a:schemeClr val="accent3"/>
            </a:solidFill>
            <a:ln w="28575" cap="flat">
              <a:solidFill>
                <a:srgbClr val="3E5822"/>
              </a:solidFill>
              <a:prstDash val="solid"/>
              <a:miter lim="800000"/>
            </a:ln>
            <a:effectLst/>
          </p:spPr>
          <p:txBody>
            <a:bodyPr wrap="square" lIns="45719" tIns="45719" rIns="45719" bIns="45719" numCol="1" anchor="t">
              <a:noAutofit/>
            </a:bodyPr>
            <a:lstStyle/>
            <a:p>
              <a:pPr>
                <a:defRPr sz="2600">
                  <a:solidFill>
                    <a:srgbClr val="FFFFFF"/>
                  </a:solidFill>
                </a:defRPr>
              </a:pPr>
              <a:endParaRPr/>
            </a:p>
          </p:txBody>
        </p:sp>
        <p:sp>
          <p:nvSpPr>
            <p:cNvPr id="406" name="TextBox 3"/>
            <p:cNvSpPr txBox="1"/>
            <p:nvPr/>
          </p:nvSpPr>
          <p:spPr>
            <a:xfrm>
              <a:off x="254900" y="37154"/>
              <a:ext cx="3652977" cy="4970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1800"/>
                </a:spcBef>
                <a:defRPr sz="3200"/>
              </a:lvl1pPr>
            </a:lstStyle>
            <a:p>
              <a:r>
                <a:rPr dirty="0"/>
                <a:t>Now it’s your turn:</a:t>
              </a:r>
            </a:p>
          </p:txBody>
        </p:sp>
      </p:grpSp>
      <p:sp>
        <p:nvSpPr>
          <p:cNvPr id="408"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Box 633621621"/>
          <p:cNvSpPr txBox="1"/>
          <p:nvPr/>
        </p:nvSpPr>
        <p:spPr>
          <a:xfrm>
            <a:off x="624595" y="504734"/>
            <a:ext cx="3782663"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400">
                <a:latin typeface="Century Gothic"/>
                <a:ea typeface="Century Gothic"/>
                <a:cs typeface="Century Gothic"/>
                <a:sym typeface="Century Gothic"/>
              </a:defRPr>
            </a:lvl1pPr>
          </a:lstStyle>
          <a:p>
            <a:r>
              <a:t>Unit 1 Takeaways </a:t>
            </a:r>
          </a:p>
        </p:txBody>
      </p:sp>
      <p:grpSp>
        <p:nvGrpSpPr>
          <p:cNvPr id="413" name="Group 1"/>
          <p:cNvGrpSpPr/>
          <p:nvPr/>
        </p:nvGrpSpPr>
        <p:grpSpPr>
          <a:xfrm>
            <a:off x="575026" y="1481007"/>
            <a:ext cx="11041944" cy="1781855"/>
            <a:chOff x="0" y="0"/>
            <a:chExt cx="11041943" cy="1781853"/>
          </a:xfrm>
        </p:grpSpPr>
        <p:sp>
          <p:nvSpPr>
            <p:cNvPr id="411" name="Rectangle à coins arrondis 16"/>
            <p:cNvSpPr/>
            <p:nvPr/>
          </p:nvSpPr>
          <p:spPr>
            <a:xfrm>
              <a:off x="0" y="0"/>
              <a:ext cx="11041944" cy="1781854"/>
            </a:xfrm>
            <a:prstGeom prst="roundRect">
              <a:avLst>
                <a:gd name="adj" fmla="val 16667"/>
              </a:avLst>
            </a:prstGeom>
            <a:solidFill>
              <a:schemeClr val="accent6">
                <a:alpha val="0"/>
              </a:schemeClr>
            </a:solidFill>
            <a:ln w="57150" cap="flat">
              <a:solidFill>
                <a:srgbClr val="00B050"/>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412" name="TextBox 540665498"/>
            <p:cNvSpPr txBox="1"/>
            <p:nvPr/>
          </p:nvSpPr>
          <p:spPr>
            <a:xfrm>
              <a:off x="45720" y="121751"/>
              <a:ext cx="10902141" cy="14876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3200"/>
              </a:pPr>
              <a:r>
                <a:t>Applying a license is </a:t>
              </a:r>
              <a:r>
                <a:rPr b="1"/>
                <a:t>critical to disseminating a research product (both data and software)</a:t>
              </a:r>
              <a:r>
                <a:t>. Without a license, the terms of reuse are unclear and potential users may walk away. </a:t>
              </a:r>
            </a:p>
          </p:txBody>
        </p:sp>
      </p:grpSp>
      <p:grpSp>
        <p:nvGrpSpPr>
          <p:cNvPr id="418" name="Group 2"/>
          <p:cNvGrpSpPr/>
          <p:nvPr/>
        </p:nvGrpSpPr>
        <p:grpSpPr>
          <a:xfrm>
            <a:off x="575027" y="3612231"/>
            <a:ext cx="11041944" cy="2237077"/>
            <a:chOff x="0" y="0"/>
            <a:chExt cx="11041942" cy="2237076"/>
          </a:xfrm>
        </p:grpSpPr>
        <p:grpSp>
          <p:nvGrpSpPr>
            <p:cNvPr id="416" name="Rectangle à coins arrondis 16"/>
            <p:cNvGrpSpPr/>
            <p:nvPr/>
          </p:nvGrpSpPr>
          <p:grpSpPr>
            <a:xfrm>
              <a:off x="0" y="0"/>
              <a:ext cx="11041943" cy="2237077"/>
              <a:chOff x="0" y="0"/>
              <a:chExt cx="11041942" cy="2237076"/>
            </a:xfrm>
          </p:grpSpPr>
          <p:sp>
            <p:nvSpPr>
              <p:cNvPr id="414" name="Rounded Rectangle"/>
              <p:cNvSpPr/>
              <p:nvPr/>
            </p:nvSpPr>
            <p:spPr>
              <a:xfrm>
                <a:off x="0" y="0"/>
                <a:ext cx="11041943" cy="2237077"/>
              </a:xfrm>
              <a:prstGeom prst="roundRect">
                <a:avLst>
                  <a:gd name="adj" fmla="val 16667"/>
                </a:avLst>
              </a:prstGeom>
              <a:solidFill>
                <a:schemeClr val="accent6">
                  <a:alpha val="0"/>
                </a:schemeClr>
              </a:solidFill>
              <a:ln w="57150" cap="flat">
                <a:solidFill>
                  <a:srgbClr val="00B050"/>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5" name="Th"/>
              <p:cNvSpPr txBox="1"/>
              <p:nvPr/>
            </p:nvSpPr>
            <p:spPr>
              <a:xfrm>
                <a:off x="183499" y="951994"/>
                <a:ext cx="10674944"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Th</a:t>
                </a:r>
              </a:p>
            </p:txBody>
          </p:sp>
        </p:grpSp>
        <p:sp>
          <p:nvSpPr>
            <p:cNvPr id="417" name="TextBox 1818641901"/>
            <p:cNvSpPr txBox="1"/>
            <p:nvPr/>
          </p:nvSpPr>
          <p:spPr>
            <a:xfrm>
              <a:off x="207636" y="133140"/>
              <a:ext cx="10517381" cy="19377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3000"/>
              </a:pPr>
              <a:r>
                <a:t>When faced with a reluctance to use a license, emphasize that it is </a:t>
              </a:r>
              <a:r>
                <a:rPr b="1" i="1"/>
                <a:t>not a constraint but a benefit</a:t>
              </a:r>
              <a:r>
                <a:rPr b="1"/>
                <a:t> </a:t>
              </a:r>
              <a:r>
                <a:t>to the researcher and their scientific community (protection of one’s rights, more citations, more reuse, greater impact). </a:t>
              </a:r>
            </a:p>
          </p:txBody>
        </p:sp>
      </p:grpSp>
      <p:sp>
        <p:nvSpPr>
          <p:cNvPr id="419"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le 1"/>
          <p:cNvSpPr txBox="1">
            <a:spLocks noGrp="1"/>
          </p:cNvSpPr>
          <p:nvPr>
            <p:ph type="title"/>
          </p:nvPr>
        </p:nvSpPr>
        <p:spPr>
          <a:xfrm>
            <a:off x="517682" y="2456891"/>
            <a:ext cx="10515601" cy="1944218"/>
          </a:xfrm>
          <a:prstGeom prst="rect">
            <a:avLst/>
          </a:prstGeom>
        </p:spPr>
        <p:txBody>
          <a:bodyPr/>
          <a:lstStyle/>
          <a:p>
            <a:r>
              <a:t>Unit 2: What to consider </a:t>
            </a:r>
            <a:r>
              <a:rPr i="1"/>
              <a:t>before</a:t>
            </a:r>
            <a:r>
              <a:t> applying licenses to research outputs</a:t>
            </a:r>
          </a:p>
        </p:txBody>
      </p:sp>
      <p:sp>
        <p:nvSpPr>
          <p:cNvPr id="42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633598" y="365125"/>
            <a:ext cx="10720203" cy="778539"/>
          </a:xfrm>
          <a:prstGeom prst="rect">
            <a:avLst/>
          </a:prstGeom>
        </p:spPr>
        <p:txBody>
          <a:bodyPr/>
          <a:lstStyle/>
          <a:p>
            <a:pPr>
              <a:defRPr sz="3600"/>
            </a:pPr>
            <a:r>
              <a:t>The research life cycle</a:t>
            </a:r>
          </a:p>
        </p:txBody>
      </p:sp>
      <p:pic>
        <p:nvPicPr>
          <p:cNvPr id="425" name="Research LifecycleImage 5" descr="Research LifecycleImage 5"/>
          <p:cNvPicPr>
            <a:picLocks noChangeAspect="1"/>
          </p:cNvPicPr>
          <p:nvPr/>
        </p:nvPicPr>
        <p:blipFill>
          <a:blip r:embed="rId2"/>
          <a:srcRect t="1128"/>
          <a:stretch>
            <a:fillRect/>
          </a:stretch>
        </p:blipFill>
        <p:spPr>
          <a:xfrm>
            <a:off x="838200" y="1143660"/>
            <a:ext cx="5842855" cy="5090626"/>
          </a:xfrm>
          <a:prstGeom prst="rect">
            <a:avLst/>
          </a:prstGeom>
          <a:ln w="12700">
            <a:miter lim="400000"/>
          </a:ln>
        </p:spPr>
      </p:pic>
      <p:sp>
        <p:nvSpPr>
          <p:cNvPr id="426" name="TextBox 34580924"/>
          <p:cNvSpPr txBox="1"/>
          <p:nvPr/>
        </p:nvSpPr>
        <p:spPr>
          <a:xfrm>
            <a:off x="309071" y="5445223"/>
            <a:ext cx="1996794" cy="438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Source: </a:t>
            </a:r>
          </a:p>
          <a:p>
            <a:pPr>
              <a:defRPr sz="1200" u="sng">
                <a:solidFill>
                  <a:srgbClr val="0563C1"/>
                </a:solidFill>
              </a:defRPr>
            </a:pPr>
            <a:r>
              <a:rPr>
                <a:uFill>
                  <a:solidFill>
                    <a:srgbClr val="0563C1"/>
                  </a:solidFill>
                </a:uFill>
                <a:hlinkClick r:id="rId3"/>
              </a:rPr>
              <a:t>Monash University</a:t>
            </a:r>
          </a:p>
        </p:txBody>
      </p:sp>
      <p:sp>
        <p:nvSpPr>
          <p:cNvPr id="427" name="TextBox 1182559880"/>
          <p:cNvSpPr txBox="1"/>
          <p:nvPr/>
        </p:nvSpPr>
        <p:spPr>
          <a:xfrm>
            <a:off x="6931374" y="1529536"/>
            <a:ext cx="4663522" cy="435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a:pPr>
            <a:r>
              <a:t>Licensing is relevant at all stages in the research life cycle.</a:t>
            </a:r>
          </a:p>
          <a:p>
            <a:pPr>
              <a:defRPr sz="3000"/>
            </a:pPr>
            <a:endParaRPr/>
          </a:p>
          <a:p>
            <a:pPr>
              <a:defRPr sz="3000"/>
            </a:pPr>
            <a:r>
              <a:t>Keep it in mind from the beginning, and continue to evaluate and plan for it throughout the research project.</a:t>
            </a:r>
          </a:p>
        </p:txBody>
      </p:sp>
      <p:sp>
        <p:nvSpPr>
          <p:cNvPr id="42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le 1"/>
          <p:cNvSpPr txBox="1">
            <a:spLocks noGrp="1"/>
          </p:cNvSpPr>
          <p:nvPr>
            <p:ph type="title"/>
          </p:nvPr>
        </p:nvSpPr>
        <p:spPr>
          <a:xfrm>
            <a:off x="407367" y="332656"/>
            <a:ext cx="11521282" cy="1325563"/>
          </a:xfrm>
          <a:prstGeom prst="rect">
            <a:avLst/>
          </a:prstGeom>
        </p:spPr>
        <p:txBody>
          <a:bodyPr/>
          <a:lstStyle>
            <a:lvl1pPr>
              <a:defRPr sz="4100"/>
            </a:lvl1pPr>
          </a:lstStyle>
          <a:p>
            <a:r>
              <a:t>The goal is to make the research outputs…</a:t>
            </a:r>
          </a:p>
        </p:txBody>
      </p:sp>
      <p:sp>
        <p:nvSpPr>
          <p:cNvPr id="431" name="Content Placeholder 2"/>
          <p:cNvSpPr txBox="1">
            <a:spLocks noGrp="1"/>
          </p:cNvSpPr>
          <p:nvPr>
            <p:ph type="body" sz="half" idx="1"/>
          </p:nvPr>
        </p:nvSpPr>
        <p:spPr>
          <a:xfrm>
            <a:off x="767408" y="2708919"/>
            <a:ext cx="10298360" cy="2304257"/>
          </a:xfrm>
          <a:prstGeom prst="rect">
            <a:avLst/>
          </a:prstGeom>
        </p:spPr>
        <p:txBody>
          <a:bodyPr/>
          <a:lstStyle/>
          <a:p>
            <a:pPr marL="0" indent="0" algn="ctr">
              <a:buSzTx/>
              <a:buNone/>
              <a:defRPr sz="4600" b="1" i="1">
                <a:solidFill>
                  <a:srgbClr val="6CBA1E"/>
                </a:solidFill>
                <a:latin typeface="Century Gothic"/>
                <a:ea typeface="Century Gothic"/>
                <a:cs typeface="Century Gothic"/>
                <a:sym typeface="Century Gothic"/>
              </a:defRPr>
            </a:pPr>
            <a:r>
              <a:t>…as open as possible, </a:t>
            </a:r>
          </a:p>
          <a:p>
            <a:pPr marL="0" indent="0" algn="ctr">
              <a:buSzTx/>
              <a:buNone/>
              <a:defRPr sz="4600" b="1" i="1">
                <a:solidFill>
                  <a:srgbClr val="003860"/>
                </a:solidFill>
                <a:latin typeface="Century Gothic"/>
                <a:ea typeface="Century Gothic"/>
                <a:cs typeface="Century Gothic"/>
                <a:sym typeface="Century Gothic"/>
              </a:defRPr>
            </a:pPr>
            <a:r>
              <a:t>as closed as necessary</a:t>
            </a:r>
          </a:p>
        </p:txBody>
      </p:sp>
      <p:sp>
        <p:nvSpPr>
          <p:cNvPr id="432" name="TextBox 4"/>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TextBox 1878695720"/>
          <p:cNvSpPr txBox="1"/>
          <p:nvPr/>
        </p:nvSpPr>
        <p:spPr>
          <a:xfrm>
            <a:off x="113307" y="5969737"/>
            <a:ext cx="3058429"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pPr>
            <a:r>
              <a:t>Illustration: </a:t>
            </a:r>
            <a:r>
              <a:rPr u="sng">
                <a:solidFill>
                  <a:srgbClr val="0563C1"/>
                </a:solidFill>
                <a:uFill>
                  <a:solidFill>
                    <a:srgbClr val="0563C1"/>
                  </a:solidFill>
                </a:uFill>
                <a:hlinkClick r:id="rId2"/>
              </a:rPr>
              <a:t>janjf93</a:t>
            </a:r>
          </a:p>
        </p:txBody>
      </p:sp>
      <p:sp>
        <p:nvSpPr>
          <p:cNvPr id="435" name="TextBox 1283798081"/>
          <p:cNvSpPr txBox="1"/>
          <p:nvPr/>
        </p:nvSpPr>
        <p:spPr>
          <a:xfrm>
            <a:off x="430183" y="348449"/>
            <a:ext cx="1150185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Century Gothic"/>
                <a:ea typeface="Century Gothic"/>
                <a:cs typeface="Century Gothic"/>
                <a:sym typeface="Century Gothic"/>
              </a:defRPr>
            </a:lvl1pPr>
          </a:lstStyle>
          <a:p>
            <a:r>
              <a:t>Checklist before sharing research &amp; selecting a license</a:t>
            </a:r>
          </a:p>
        </p:txBody>
      </p:sp>
      <p:grpSp>
        <p:nvGrpSpPr>
          <p:cNvPr id="438" name="Group 1800436867"/>
          <p:cNvGrpSpPr/>
          <p:nvPr/>
        </p:nvGrpSpPr>
        <p:grpSpPr>
          <a:xfrm>
            <a:off x="2135559" y="1160960"/>
            <a:ext cx="5343755" cy="5752637"/>
            <a:chOff x="0" y="0"/>
            <a:chExt cx="5343754" cy="5752636"/>
          </a:xfrm>
        </p:grpSpPr>
        <p:sp>
          <p:nvSpPr>
            <p:cNvPr id="436" name="TextBox 308265829"/>
            <p:cNvSpPr txBox="1"/>
            <p:nvPr/>
          </p:nvSpPr>
          <p:spPr>
            <a:xfrm>
              <a:off x="-1" y="0"/>
              <a:ext cx="5343756" cy="3707170"/>
            </a:xfrm>
            <a:prstGeom prst="rect">
              <a:avLst/>
            </a:prstGeom>
            <a:solidFill>
              <a:srgbClr val="BFE5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457200" indent="-457200">
                <a:buSzPct val="100000"/>
                <a:buAutoNum type="arabicPeriod"/>
                <a:defRPr sz="2400"/>
              </a:pPr>
              <a:r>
                <a:t>Right to assign a license</a:t>
              </a:r>
            </a:p>
            <a:p>
              <a:pPr marL="457200" indent="-457200">
                <a:buSzPct val="100000"/>
                <a:buAutoNum type="arabicPeriod"/>
                <a:defRPr sz="2400"/>
              </a:pPr>
              <a:r>
                <a:t>Funder requirements</a:t>
              </a:r>
            </a:p>
            <a:p>
              <a:pPr marL="457200" indent="-457200">
                <a:buSzPct val="100000"/>
                <a:buAutoNum type="arabicPeriod"/>
                <a:defRPr sz="2400"/>
              </a:pPr>
              <a:r>
                <a:t>Journal and repository requirements</a:t>
              </a:r>
            </a:p>
            <a:p>
              <a:pPr marL="457200" indent="-457200">
                <a:buSzPct val="100000"/>
                <a:buAutoNum type="arabicPeriod"/>
                <a:defRPr sz="2400"/>
              </a:pPr>
              <a:r>
                <a:t>Ethical concerns</a:t>
              </a:r>
            </a:p>
            <a:p>
              <a:pPr marL="457200" indent="-457200">
                <a:buSzPct val="100000"/>
                <a:buAutoNum type="arabicPeriod"/>
                <a:defRPr sz="2400"/>
              </a:pPr>
              <a:r>
                <a:t>Personal data</a:t>
              </a:r>
            </a:p>
            <a:p>
              <a:pPr marL="457200" indent="-457200">
                <a:buSzPct val="100000"/>
                <a:buAutoNum type="arabicPeriod"/>
                <a:defRPr sz="2400"/>
              </a:pPr>
              <a:r>
                <a:t>Contractual obligations</a:t>
              </a:r>
            </a:p>
            <a:p>
              <a:pPr marL="457200" indent="-457200">
                <a:buSzPct val="100000"/>
                <a:buAutoNum type="arabicPeriod"/>
                <a:defRPr sz="2400"/>
              </a:pPr>
              <a:r>
                <a:t>Reduced novelty of findings</a:t>
              </a:r>
            </a:p>
            <a:p>
              <a:pPr marL="457200" indent="-457200">
                <a:buSzPct val="100000"/>
                <a:buAutoNum type="arabicPeriod"/>
                <a:defRPr sz="2400"/>
              </a:pPr>
              <a:r>
                <a:t>Ability to commercialize</a:t>
              </a:r>
            </a:p>
            <a:p>
              <a:pPr marL="457200" indent="-457200">
                <a:buSzPct val="100000"/>
                <a:buAutoNum type="arabicPeriod"/>
                <a:defRPr sz="2400"/>
              </a:pPr>
              <a:r>
                <a:t>Copyright/license infringement</a:t>
              </a:r>
            </a:p>
            <a:p>
              <a:pPr marL="457200" indent="-457200">
                <a:buSzPct val="100000"/>
                <a:buAutoNum type="arabicPeriod"/>
                <a:defRPr sz="2400"/>
              </a:pPr>
              <a:r>
                <a:t>Dual use</a:t>
              </a:r>
            </a:p>
          </p:txBody>
        </p:sp>
        <p:pic>
          <p:nvPicPr>
            <p:cNvPr id="437" name="Image 6Image 6" descr="Image 6Image 6"/>
            <p:cNvPicPr>
              <a:picLocks noChangeAspect="1"/>
            </p:cNvPicPr>
            <p:nvPr/>
          </p:nvPicPr>
          <p:blipFill>
            <a:blip r:embed="rId3"/>
            <a:stretch>
              <a:fillRect/>
            </a:stretch>
          </p:blipFill>
          <p:spPr>
            <a:xfrm>
              <a:off x="662520" y="3420168"/>
              <a:ext cx="2650983" cy="2332469"/>
            </a:xfrm>
            <a:prstGeom prst="rect">
              <a:avLst/>
            </a:prstGeom>
            <a:ln w="12700" cap="flat">
              <a:noFill/>
              <a:miter lim="400000"/>
            </a:ln>
            <a:effectLst/>
          </p:spPr>
        </p:pic>
      </p:grpSp>
      <p:sp>
        <p:nvSpPr>
          <p:cNvPr id="439" name="TextBox 1"/>
          <p:cNvSpPr txBox="1"/>
          <p:nvPr/>
        </p:nvSpPr>
        <p:spPr>
          <a:xfrm>
            <a:off x="315832" y="2592178"/>
            <a:ext cx="1204706" cy="120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500">
                <a:solidFill>
                  <a:schemeClr val="accent2"/>
                </a:solidFill>
              </a:defRPr>
            </a:lvl1pPr>
          </a:lstStyle>
          <a:p>
            <a:r>
              <a:t>Factors to assess</a:t>
            </a:r>
          </a:p>
        </p:txBody>
      </p:sp>
      <p:sp>
        <p:nvSpPr>
          <p:cNvPr id="440" name="Left Brace 2"/>
          <p:cNvSpPr/>
          <p:nvPr/>
        </p:nvSpPr>
        <p:spPr>
          <a:xfrm>
            <a:off x="1636112" y="1160960"/>
            <a:ext cx="499449" cy="39242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97"/>
                  <a:pt x="10800" y="21371"/>
                </a:cubicBezTo>
                <a:lnTo>
                  <a:pt x="10800" y="11029"/>
                </a:lnTo>
                <a:cubicBezTo>
                  <a:pt x="10800" y="10903"/>
                  <a:pt x="5965" y="10800"/>
                  <a:pt x="0" y="10800"/>
                </a:cubicBezTo>
                <a:cubicBezTo>
                  <a:pt x="5965" y="10800"/>
                  <a:pt x="10800" y="10697"/>
                  <a:pt x="10800" y="10571"/>
                </a:cubicBezTo>
                <a:lnTo>
                  <a:pt x="10800" y="229"/>
                </a:lnTo>
                <a:cubicBezTo>
                  <a:pt x="10800" y="103"/>
                  <a:pt x="15635" y="0"/>
                  <a:pt x="21600" y="0"/>
                </a:cubicBezTo>
              </a:path>
            </a:pathLst>
          </a:custGeom>
          <a:ln w="38100">
            <a:solidFill>
              <a:schemeClr val="accent2"/>
            </a:solidFill>
            <a:miter/>
          </a:ln>
        </p:spPr>
        <p:txBody>
          <a:bodyPr lIns="45719" rIns="45719" anchor="ctr"/>
          <a:lstStyle/>
          <a:p>
            <a:pPr algn="ctr"/>
            <a:endParaRPr/>
          </a:p>
        </p:txBody>
      </p:sp>
      <p:sp>
        <p:nvSpPr>
          <p:cNvPr id="441"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Box 1878695720"/>
          <p:cNvSpPr txBox="1"/>
          <p:nvPr/>
        </p:nvSpPr>
        <p:spPr>
          <a:xfrm>
            <a:off x="113307" y="5969737"/>
            <a:ext cx="3058429"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pPr>
            <a:r>
              <a:t>Illustration: </a:t>
            </a:r>
            <a:r>
              <a:rPr u="sng">
                <a:solidFill>
                  <a:srgbClr val="0563C1"/>
                </a:solidFill>
                <a:uFill>
                  <a:solidFill>
                    <a:srgbClr val="0563C1"/>
                  </a:solidFill>
                </a:uFill>
                <a:hlinkClick r:id="rId2"/>
              </a:rPr>
              <a:t>janjf93</a:t>
            </a:r>
          </a:p>
        </p:txBody>
      </p:sp>
      <p:sp>
        <p:nvSpPr>
          <p:cNvPr id="444" name="TextBox 1283798081"/>
          <p:cNvSpPr txBox="1"/>
          <p:nvPr/>
        </p:nvSpPr>
        <p:spPr>
          <a:xfrm>
            <a:off x="430183" y="348449"/>
            <a:ext cx="1150185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Century Gothic"/>
                <a:ea typeface="Century Gothic"/>
                <a:cs typeface="Century Gothic"/>
                <a:sym typeface="Century Gothic"/>
              </a:defRPr>
            </a:lvl1pPr>
          </a:lstStyle>
          <a:p>
            <a:r>
              <a:t>Checklist before sharing research &amp; selecting a license</a:t>
            </a:r>
          </a:p>
        </p:txBody>
      </p:sp>
      <p:grpSp>
        <p:nvGrpSpPr>
          <p:cNvPr id="450" name="Group 1642166994"/>
          <p:cNvGrpSpPr/>
          <p:nvPr/>
        </p:nvGrpSpPr>
        <p:grpSpPr>
          <a:xfrm>
            <a:off x="2135560" y="1160960"/>
            <a:ext cx="9740606" cy="5752637"/>
            <a:chOff x="0" y="0"/>
            <a:chExt cx="9740605" cy="5752636"/>
          </a:xfrm>
        </p:grpSpPr>
        <p:sp>
          <p:nvSpPr>
            <p:cNvPr id="445" name="TextBox 217504406"/>
            <p:cNvSpPr txBox="1"/>
            <p:nvPr/>
          </p:nvSpPr>
          <p:spPr>
            <a:xfrm>
              <a:off x="5583574" y="882840"/>
              <a:ext cx="4157032" cy="14973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400"/>
              </a:pPr>
              <a:r>
                <a:t>+ institutional policies</a:t>
              </a:r>
            </a:p>
            <a:p>
              <a:pPr>
                <a:defRPr sz="2400"/>
              </a:pPr>
              <a:endParaRPr/>
            </a:p>
            <a:p>
              <a:pPr>
                <a:defRPr sz="2400"/>
              </a:pPr>
              <a:r>
                <a:t>+ national laws &amp; regulations </a:t>
              </a:r>
            </a:p>
          </p:txBody>
        </p:sp>
        <p:sp>
          <p:nvSpPr>
            <p:cNvPr id="446" name="TextBox 2114656527"/>
            <p:cNvSpPr txBox="1"/>
            <p:nvPr/>
          </p:nvSpPr>
          <p:spPr>
            <a:xfrm>
              <a:off x="5540308" y="3215879"/>
              <a:ext cx="4146441" cy="1202468"/>
            </a:xfrm>
            <a:prstGeom prst="rect">
              <a:avLst/>
            </a:prstGeom>
            <a:solidFill>
              <a:srgbClr val="FFEBD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500" b="1">
                  <a:solidFill>
                    <a:schemeClr val="accent2"/>
                  </a:solidFill>
                </a:defRPr>
              </a:pPr>
              <a:r>
                <a:t>The sum determines the ability to share and license research outputs.</a:t>
              </a:r>
            </a:p>
          </p:txBody>
        </p:sp>
        <p:grpSp>
          <p:nvGrpSpPr>
            <p:cNvPr id="449" name="Group 1800436867"/>
            <p:cNvGrpSpPr/>
            <p:nvPr/>
          </p:nvGrpSpPr>
          <p:grpSpPr>
            <a:xfrm>
              <a:off x="0" y="-1"/>
              <a:ext cx="5343755" cy="5752638"/>
              <a:chOff x="0" y="0"/>
              <a:chExt cx="5343754" cy="5752636"/>
            </a:xfrm>
          </p:grpSpPr>
          <p:sp>
            <p:nvSpPr>
              <p:cNvPr id="447" name="TextBox 308265829"/>
              <p:cNvSpPr txBox="1"/>
              <p:nvPr/>
            </p:nvSpPr>
            <p:spPr>
              <a:xfrm>
                <a:off x="-1" y="0"/>
                <a:ext cx="5343756" cy="3707170"/>
              </a:xfrm>
              <a:prstGeom prst="rect">
                <a:avLst/>
              </a:prstGeom>
              <a:solidFill>
                <a:srgbClr val="BFE5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457200" indent="-457200">
                  <a:buSzPct val="100000"/>
                  <a:buAutoNum type="arabicPeriod"/>
                  <a:defRPr sz="2400"/>
                </a:pPr>
                <a:r>
                  <a:t>Right to assign a license</a:t>
                </a:r>
              </a:p>
              <a:p>
                <a:pPr marL="457200" indent="-457200">
                  <a:buSzPct val="100000"/>
                  <a:buAutoNum type="arabicPeriod"/>
                  <a:defRPr sz="2400"/>
                </a:pPr>
                <a:r>
                  <a:t>Funder requirements</a:t>
                </a:r>
              </a:p>
              <a:p>
                <a:pPr marL="457200" indent="-457200">
                  <a:buSzPct val="100000"/>
                  <a:buAutoNum type="arabicPeriod"/>
                  <a:defRPr sz="2400"/>
                </a:pPr>
                <a:r>
                  <a:t>Journal and repository requirements</a:t>
                </a:r>
              </a:p>
              <a:p>
                <a:pPr marL="457200" indent="-457200">
                  <a:buSzPct val="100000"/>
                  <a:buAutoNum type="arabicPeriod"/>
                  <a:defRPr sz="2400"/>
                </a:pPr>
                <a:r>
                  <a:t>Ethical concerns</a:t>
                </a:r>
              </a:p>
              <a:p>
                <a:pPr marL="457200" indent="-457200">
                  <a:buSzPct val="100000"/>
                  <a:buAutoNum type="arabicPeriod"/>
                  <a:defRPr sz="2400"/>
                </a:pPr>
                <a:r>
                  <a:t>Personal data</a:t>
                </a:r>
              </a:p>
              <a:p>
                <a:pPr marL="457200" indent="-457200">
                  <a:buSzPct val="100000"/>
                  <a:buAutoNum type="arabicPeriod"/>
                  <a:defRPr sz="2400"/>
                </a:pPr>
                <a:r>
                  <a:t>Contractual obligations</a:t>
                </a:r>
              </a:p>
              <a:p>
                <a:pPr marL="457200" indent="-457200">
                  <a:buSzPct val="100000"/>
                  <a:buAutoNum type="arabicPeriod"/>
                  <a:defRPr sz="2400"/>
                </a:pPr>
                <a:r>
                  <a:t>Reduced novelty of findings</a:t>
                </a:r>
              </a:p>
              <a:p>
                <a:pPr marL="457200" indent="-457200">
                  <a:buSzPct val="100000"/>
                  <a:buAutoNum type="arabicPeriod"/>
                  <a:defRPr sz="2400"/>
                </a:pPr>
                <a:r>
                  <a:t>Ability to commercialize</a:t>
                </a:r>
              </a:p>
              <a:p>
                <a:pPr marL="457200" indent="-457200">
                  <a:buSzPct val="100000"/>
                  <a:buAutoNum type="arabicPeriod"/>
                  <a:defRPr sz="2400"/>
                </a:pPr>
                <a:r>
                  <a:t>Copyright/license infringement</a:t>
                </a:r>
              </a:p>
              <a:p>
                <a:pPr marL="457200" indent="-457200">
                  <a:buSzPct val="100000"/>
                  <a:buAutoNum type="arabicPeriod"/>
                  <a:defRPr sz="2400"/>
                </a:pPr>
                <a:r>
                  <a:t>Dual use</a:t>
                </a:r>
              </a:p>
            </p:txBody>
          </p:sp>
          <p:pic>
            <p:nvPicPr>
              <p:cNvPr id="448" name="Image 6Image 6" descr="Image 6Image 6"/>
              <p:cNvPicPr>
                <a:picLocks noChangeAspect="1"/>
              </p:cNvPicPr>
              <p:nvPr/>
            </p:nvPicPr>
            <p:blipFill>
              <a:blip r:embed="rId3"/>
              <a:stretch>
                <a:fillRect/>
              </a:stretch>
            </p:blipFill>
            <p:spPr>
              <a:xfrm>
                <a:off x="662520" y="3420168"/>
                <a:ext cx="2650983" cy="2332469"/>
              </a:xfrm>
              <a:prstGeom prst="rect">
                <a:avLst/>
              </a:prstGeom>
              <a:ln w="12700" cap="flat">
                <a:noFill/>
                <a:miter lim="400000"/>
              </a:ln>
              <a:effectLst/>
            </p:spPr>
          </p:pic>
        </p:grpSp>
      </p:grpSp>
      <p:sp>
        <p:nvSpPr>
          <p:cNvPr id="451" name="TextBox 1"/>
          <p:cNvSpPr txBox="1"/>
          <p:nvPr/>
        </p:nvSpPr>
        <p:spPr>
          <a:xfrm>
            <a:off x="315832" y="2592178"/>
            <a:ext cx="1204706" cy="120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500">
                <a:solidFill>
                  <a:schemeClr val="accent2"/>
                </a:solidFill>
              </a:defRPr>
            </a:lvl1pPr>
          </a:lstStyle>
          <a:p>
            <a:r>
              <a:t>Factors to assess</a:t>
            </a:r>
          </a:p>
        </p:txBody>
      </p:sp>
      <p:sp>
        <p:nvSpPr>
          <p:cNvPr id="452" name="Left Brace 2"/>
          <p:cNvSpPr/>
          <p:nvPr/>
        </p:nvSpPr>
        <p:spPr>
          <a:xfrm>
            <a:off x="1636112" y="1160960"/>
            <a:ext cx="499449" cy="39242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97"/>
                  <a:pt x="10800" y="21371"/>
                </a:cubicBezTo>
                <a:lnTo>
                  <a:pt x="10800" y="11029"/>
                </a:lnTo>
                <a:cubicBezTo>
                  <a:pt x="10800" y="10903"/>
                  <a:pt x="5965" y="10800"/>
                  <a:pt x="0" y="10800"/>
                </a:cubicBezTo>
                <a:cubicBezTo>
                  <a:pt x="5965" y="10800"/>
                  <a:pt x="10800" y="10697"/>
                  <a:pt x="10800" y="10571"/>
                </a:cubicBezTo>
                <a:lnTo>
                  <a:pt x="10800" y="229"/>
                </a:lnTo>
                <a:cubicBezTo>
                  <a:pt x="10800" y="103"/>
                  <a:pt x="15635" y="0"/>
                  <a:pt x="21600" y="0"/>
                </a:cubicBezTo>
              </a:path>
            </a:pathLst>
          </a:custGeom>
          <a:ln w="38100">
            <a:solidFill>
              <a:schemeClr val="accent2"/>
            </a:solidFill>
            <a:miter/>
          </a:ln>
        </p:spPr>
        <p:txBody>
          <a:bodyPr lIns="45719" rIns="45719" anchor="ctr"/>
          <a:lstStyle/>
          <a:p>
            <a:pPr algn="ctr"/>
            <a:endParaRPr/>
          </a:p>
        </p:txBody>
      </p:sp>
      <p:sp>
        <p:nvSpPr>
          <p:cNvPr id="453"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456" name="TextBox 2"/>
          <p:cNvSpPr txBox="1"/>
          <p:nvPr/>
        </p:nvSpPr>
        <p:spPr>
          <a:xfrm>
            <a:off x="5020031" y="2708919"/>
            <a:ext cx="6345008" cy="1982948"/>
          </a:xfrm>
          <a:prstGeom prst="rect">
            <a:avLst/>
          </a:prstGeom>
          <a:solidFill>
            <a:srgbClr val="E9F6D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a:pPr>
            <a:r>
              <a:t>LICENSE – a legal document allowing </a:t>
            </a:r>
            <a:r>
              <a:rPr b="1"/>
              <a:t>the holder of the rights in a work </a:t>
            </a:r>
            <a:r>
              <a:t>to grant certain rights over the use of that work to others</a:t>
            </a:r>
          </a:p>
        </p:txBody>
      </p:sp>
      <p:sp>
        <p:nvSpPr>
          <p:cNvPr id="457" name="Title 1"/>
          <p:cNvSpPr txBox="1">
            <a:spLocks noGrp="1"/>
          </p:cNvSpPr>
          <p:nvPr>
            <p:ph type="title"/>
          </p:nvPr>
        </p:nvSpPr>
        <p:spPr>
          <a:xfrm>
            <a:off x="422069" y="425058"/>
            <a:ext cx="11264277" cy="820174"/>
          </a:xfrm>
          <a:prstGeom prst="rect">
            <a:avLst/>
          </a:prstGeom>
        </p:spPr>
        <p:txBody>
          <a:bodyPr/>
          <a:lstStyle/>
          <a:p>
            <a:pPr>
              <a:defRPr sz="3800"/>
            </a:pPr>
            <a:r>
              <a:t>1. Assessment of... right to assign a license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xfrm>
            <a:off x="422069" y="425058"/>
            <a:ext cx="11264277" cy="820174"/>
          </a:xfrm>
          <a:prstGeom prst="rect">
            <a:avLst/>
          </a:prstGeom>
        </p:spPr>
        <p:txBody>
          <a:bodyPr/>
          <a:lstStyle/>
          <a:p>
            <a:pPr>
              <a:defRPr sz="3800"/>
            </a:pPr>
            <a:r>
              <a:t>1. Assessment of... right to assign a license</a:t>
            </a:r>
          </a:p>
        </p:txBody>
      </p:sp>
      <p:sp>
        <p:nvSpPr>
          <p:cNvPr id="460" name="Content Placeholder 2"/>
          <p:cNvSpPr txBox="1">
            <a:spLocks noGrp="1"/>
          </p:cNvSpPr>
          <p:nvPr>
            <p:ph type="body" sz="quarter" idx="1"/>
          </p:nvPr>
        </p:nvSpPr>
        <p:spPr>
          <a:xfrm>
            <a:off x="3559059" y="1720268"/>
            <a:ext cx="4209786" cy="480970"/>
          </a:xfrm>
          <a:prstGeom prst="rect">
            <a:avLst/>
          </a:prstGeom>
        </p:spPr>
        <p:txBody>
          <a:bodyPr/>
          <a:lstStyle>
            <a:lvl1pPr marL="0" indent="0">
              <a:lnSpc>
                <a:spcPct val="81000"/>
              </a:lnSpc>
              <a:buSzTx/>
              <a:buNone/>
            </a:lvl1pPr>
          </a:lstStyle>
          <a:p>
            <a:r>
              <a:t>What does it look like?</a:t>
            </a:r>
          </a:p>
        </p:txBody>
      </p:sp>
      <p:grpSp>
        <p:nvGrpSpPr>
          <p:cNvPr id="463" name="Group 901754446"/>
          <p:cNvGrpSpPr/>
          <p:nvPr/>
        </p:nvGrpSpPr>
        <p:grpSpPr>
          <a:xfrm>
            <a:off x="294974" y="2791275"/>
            <a:ext cx="11518466" cy="3205205"/>
            <a:chOff x="0" y="0"/>
            <a:chExt cx="11518465" cy="3205203"/>
          </a:xfrm>
        </p:grpSpPr>
        <p:sp>
          <p:nvSpPr>
            <p:cNvPr id="461" name="TextBox 360504764"/>
            <p:cNvSpPr txBox="1"/>
            <p:nvPr/>
          </p:nvSpPr>
          <p:spPr>
            <a:xfrm>
              <a:off x="454110" y="2956899"/>
              <a:ext cx="4869149" cy="2483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200"/>
              </a:pPr>
              <a:r>
                <a:t>Source: </a:t>
              </a:r>
              <a:r>
                <a:rPr u="sng">
                  <a:solidFill>
                    <a:srgbClr val="0563C1"/>
                  </a:solidFill>
                  <a:uFill>
                    <a:solidFill>
                      <a:srgbClr val="0563C1"/>
                    </a:solidFill>
                  </a:uFill>
                  <a:hlinkClick r:id="rId2"/>
                </a:rPr>
                <a:t>University of Bristol regulations</a:t>
              </a:r>
            </a:p>
          </p:txBody>
        </p:sp>
        <p:sp>
          <p:nvSpPr>
            <p:cNvPr id="462" name="Rectangle 1294549610"/>
            <p:cNvSpPr txBox="1"/>
            <p:nvPr/>
          </p:nvSpPr>
          <p:spPr>
            <a:xfrm>
              <a:off x="0" y="0"/>
              <a:ext cx="11518467" cy="27120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000" b="1">
                  <a:solidFill>
                    <a:srgbClr val="333333"/>
                  </a:solidFill>
                  <a:latin typeface="Arial"/>
                  <a:ea typeface="Arial"/>
                  <a:cs typeface="Arial"/>
                  <a:sym typeface="Arial"/>
                </a:defRPr>
              </a:pPr>
              <a:r>
                <a:t>11.5</a:t>
              </a:r>
              <a:r>
                <a:rPr b="0"/>
                <a:t> Members of staff shall promptly notify the University of </a:t>
              </a:r>
              <a:r>
                <a:t>all copyright works (including computer software)</a:t>
              </a:r>
              <a:r>
                <a:rPr b="0"/>
                <a:t> and all designs (whether registered or unregistered) made, whether alone or with others, in the course of employment. Under the provisions of the Copyright, Designs and Patents Act 1988 and the Registered Designs Act 1949, as amended, </a:t>
              </a:r>
              <a:r>
                <a:t>the rights in such works or designs shall normally be the property of the University</a:t>
              </a:r>
              <a:r>
                <a:rPr b="0"/>
                <a:t>. In the case of the commercial exploitation of copyright works (including computer software) and designs (whether registered or unregistered) made in the course of employment, members of staff are required to consult with the University in order that appropriate arrangements are agreed. The University may not always seek to benefit from any rights in copyright works and designs which it may have as employer.</a:t>
              </a:r>
            </a:p>
          </p:txBody>
        </p:sp>
      </p:grpSp>
      <p:pic>
        <p:nvPicPr>
          <p:cNvPr id="464" name="Picture 1446684277" descr="Picture 1446684277"/>
          <p:cNvPicPr>
            <a:picLocks noChangeAspect="1"/>
          </p:cNvPicPr>
          <p:nvPr/>
        </p:nvPicPr>
        <p:blipFill>
          <a:blip r:embed="rId3"/>
          <a:stretch>
            <a:fillRect/>
          </a:stretch>
        </p:blipFill>
        <p:spPr>
          <a:xfrm>
            <a:off x="9671670" y="1361794"/>
            <a:ext cx="1685729" cy="1010777"/>
          </a:xfrm>
          <a:prstGeom prst="rect">
            <a:avLst/>
          </a:prstGeom>
          <a:ln w="12700">
            <a:miter lim="400000"/>
          </a:ln>
        </p:spPr>
      </p:pic>
      <p:sp>
        <p:nvSpPr>
          <p:cNvPr id="465" name="TextBox 1785461714"/>
          <p:cNvSpPr txBox="1"/>
          <p:nvPr/>
        </p:nvSpPr>
        <p:spPr>
          <a:xfrm>
            <a:off x="9598104" y="2456325"/>
            <a:ext cx="18328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Source: </a:t>
            </a:r>
            <a:r>
              <a:rPr u="sng">
                <a:solidFill>
                  <a:srgbClr val="0563C1"/>
                </a:solidFill>
                <a:uFill>
                  <a:solidFill>
                    <a:srgbClr val="0563C1"/>
                  </a:solidFill>
                </a:uFill>
                <a:hlinkClick r:id="rId4"/>
              </a:rPr>
              <a:t>Wikimedia</a:t>
            </a:r>
          </a:p>
        </p:txBody>
      </p:sp>
      <p:sp>
        <p:nvSpPr>
          <p:cNvPr id="46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xfrm>
            <a:off x="838200" y="365125"/>
            <a:ext cx="10515600" cy="1119659"/>
          </a:xfrm>
          <a:prstGeom prst="rect">
            <a:avLst/>
          </a:prstGeom>
        </p:spPr>
        <p:txBody>
          <a:bodyPr/>
          <a:lstStyle/>
          <a:p>
            <a:r>
              <a:t>Learning objectives</a:t>
            </a:r>
          </a:p>
        </p:txBody>
      </p:sp>
      <p:sp>
        <p:nvSpPr>
          <p:cNvPr id="115" name="Content Placeholder 2"/>
          <p:cNvSpPr txBox="1">
            <a:spLocks noGrp="1"/>
          </p:cNvSpPr>
          <p:nvPr>
            <p:ph type="body" idx="1"/>
          </p:nvPr>
        </p:nvSpPr>
        <p:spPr>
          <a:xfrm>
            <a:off x="838200" y="1412775"/>
            <a:ext cx="11090448" cy="4680522"/>
          </a:xfrm>
          <a:prstGeom prst="rect">
            <a:avLst/>
          </a:prstGeom>
        </p:spPr>
        <p:txBody>
          <a:bodyPr/>
          <a:lstStyle/>
          <a:p>
            <a:pPr marL="0" indent="0">
              <a:spcBef>
                <a:spcPts val="1200"/>
              </a:spcBef>
              <a:buSzTx/>
              <a:buNone/>
            </a:pPr>
            <a:r>
              <a:t>After completing this training, you will be able to:</a:t>
            </a:r>
          </a:p>
          <a:p>
            <a:pPr>
              <a:spcBef>
                <a:spcPts val="1200"/>
              </a:spcBef>
            </a:pPr>
            <a:r>
              <a:t>Explain the different types of licenses for FAIR (Findable, Accessible, Interoperable, Reusable) research outputs, including both research data and research software. </a:t>
            </a:r>
          </a:p>
          <a:p>
            <a:pPr>
              <a:spcBef>
                <a:spcPts val="1200"/>
              </a:spcBef>
            </a:pPr>
            <a:r>
              <a:t>Apply appropriate licenses when sharing research outputs.</a:t>
            </a:r>
          </a:p>
          <a:p>
            <a:pPr>
              <a:spcBef>
                <a:spcPts val="1200"/>
              </a:spcBef>
            </a:pPr>
            <a:r>
              <a:t>Argue for the choice of appropriate licenses to research output and for the importance of creating machine-readable licenses. </a:t>
            </a:r>
          </a:p>
          <a:p>
            <a:pPr>
              <a:spcBef>
                <a:spcPts val="1200"/>
              </a:spcBef>
            </a:pPr>
            <a:r>
              <a:t>Engage in the research process and influence it to accommodate for FAIR data and software. </a:t>
            </a:r>
          </a:p>
        </p:txBody>
      </p:sp>
      <p:sp>
        <p:nvSpPr>
          <p:cNvPr id="11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1"/>
          <p:cNvSpPr txBox="1">
            <a:spLocks noGrp="1"/>
          </p:cNvSpPr>
          <p:nvPr>
            <p:ph type="title"/>
          </p:nvPr>
        </p:nvSpPr>
        <p:spPr>
          <a:xfrm>
            <a:off x="327256" y="262516"/>
            <a:ext cx="11673401" cy="1286309"/>
          </a:xfrm>
          <a:prstGeom prst="rect">
            <a:avLst/>
          </a:prstGeom>
        </p:spPr>
        <p:txBody>
          <a:bodyPr/>
          <a:lstStyle/>
          <a:p>
            <a:pPr>
              <a:defRPr sz="3600"/>
            </a:pPr>
            <a:r>
              <a:t>1. Assessment of... right to assign a license – cont’d</a:t>
            </a:r>
          </a:p>
        </p:txBody>
      </p:sp>
      <p:sp>
        <p:nvSpPr>
          <p:cNvPr id="469" name="TextBox 7"/>
          <p:cNvSpPr txBox="1"/>
          <p:nvPr/>
        </p:nvSpPr>
        <p:spPr>
          <a:xfrm>
            <a:off x="674940" y="1340767"/>
            <a:ext cx="10997794" cy="181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spcBef>
                <a:spcPts val="600"/>
              </a:spcBef>
              <a:buSzPct val="100000"/>
              <a:buFont typeface="Arial"/>
              <a:buChar char="•"/>
              <a:defRPr sz="2800"/>
            </a:pPr>
            <a:r>
              <a:t>Institutional or national rules may govern your ability to share and license data and/or code. </a:t>
            </a:r>
            <a:r>
              <a:rPr i="1"/>
              <a:t>As per your employment contract, your institution may hold the rights to your research outputs.</a:t>
            </a:r>
          </a:p>
          <a:p>
            <a:pPr marL="285750" indent="-285750">
              <a:spcBef>
                <a:spcPts val="600"/>
              </a:spcBef>
              <a:buSzPct val="100000"/>
              <a:buFont typeface="Arial"/>
              <a:buChar char="•"/>
              <a:defRPr sz="2800"/>
            </a:pPr>
            <a:r>
              <a:t>Code and software may be subject to different regulations than data.</a:t>
            </a:r>
          </a:p>
        </p:txBody>
      </p:sp>
      <p:sp>
        <p:nvSpPr>
          <p:cNvPr id="47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itle 1"/>
          <p:cNvSpPr txBox="1">
            <a:spLocks noGrp="1"/>
          </p:cNvSpPr>
          <p:nvPr>
            <p:ph type="title"/>
          </p:nvPr>
        </p:nvSpPr>
        <p:spPr>
          <a:xfrm>
            <a:off x="327256" y="262516"/>
            <a:ext cx="11673401" cy="1286309"/>
          </a:xfrm>
          <a:prstGeom prst="rect">
            <a:avLst/>
          </a:prstGeom>
        </p:spPr>
        <p:txBody>
          <a:bodyPr/>
          <a:lstStyle/>
          <a:p>
            <a:pPr>
              <a:defRPr sz="3600"/>
            </a:pPr>
            <a:r>
              <a:t>1. Assessment of... right to assign a license – cont’d</a:t>
            </a:r>
          </a:p>
        </p:txBody>
      </p:sp>
      <p:sp>
        <p:nvSpPr>
          <p:cNvPr id="473" name="TextBox 5"/>
          <p:cNvSpPr txBox="1"/>
          <p:nvPr/>
        </p:nvSpPr>
        <p:spPr>
          <a:xfrm>
            <a:off x="665059" y="3697223"/>
            <a:ext cx="10997794" cy="2239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85000"/>
              </a:lnSpc>
              <a:spcBef>
                <a:spcPts val="600"/>
              </a:spcBef>
              <a:defRPr sz="2800" i="1" u="sng">
                <a:solidFill>
                  <a:schemeClr val="accent2"/>
                </a:solidFill>
                <a:latin typeface="Arial"/>
                <a:ea typeface="Arial"/>
                <a:cs typeface="Arial"/>
                <a:sym typeface="Arial"/>
              </a:defRPr>
            </a:pPr>
            <a:r>
              <a:t>Mitigation strategies for sharing research and applying a license</a:t>
            </a:r>
          </a:p>
          <a:p>
            <a:pPr marL="457200" indent="-457200">
              <a:spcBef>
                <a:spcPts val="600"/>
              </a:spcBef>
              <a:buSzPct val="100000"/>
              <a:buFont typeface="Arial"/>
              <a:buChar char="•"/>
              <a:defRPr sz="2800">
                <a:solidFill>
                  <a:schemeClr val="accent2"/>
                </a:solidFill>
              </a:defRPr>
            </a:pPr>
            <a:r>
              <a:t>Investigate institutional and national rules regarding the sharing and licensing of research outputs. </a:t>
            </a:r>
          </a:p>
          <a:p>
            <a:pPr marL="457200" indent="-457200">
              <a:spcBef>
                <a:spcPts val="600"/>
              </a:spcBef>
              <a:buSzPct val="100000"/>
              <a:buFont typeface="Arial"/>
              <a:buChar char="•"/>
              <a:defRPr sz="2800">
                <a:solidFill>
                  <a:schemeClr val="accent2"/>
                </a:solidFill>
              </a:defRPr>
            </a:pPr>
            <a:r>
              <a:t>Seek any permission or initiate necessary screening processes early on in the research project.</a:t>
            </a:r>
          </a:p>
        </p:txBody>
      </p:sp>
      <p:sp>
        <p:nvSpPr>
          <p:cNvPr id="474" name="TextBox 7"/>
          <p:cNvSpPr txBox="1"/>
          <p:nvPr/>
        </p:nvSpPr>
        <p:spPr>
          <a:xfrm>
            <a:off x="674940" y="1340767"/>
            <a:ext cx="10997794" cy="181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spcBef>
                <a:spcPts val="600"/>
              </a:spcBef>
              <a:buSzPct val="100000"/>
              <a:buFont typeface="Arial"/>
              <a:buChar char="•"/>
              <a:defRPr sz="2800"/>
            </a:pPr>
            <a:r>
              <a:t>Institutional or national rules may govern your ability to share and license data and/or code. </a:t>
            </a:r>
            <a:r>
              <a:rPr i="1"/>
              <a:t>As per your employment contract, your institution may hold the rights to your research outputs.</a:t>
            </a:r>
          </a:p>
          <a:p>
            <a:pPr marL="285750" indent="-285750">
              <a:spcBef>
                <a:spcPts val="600"/>
              </a:spcBef>
              <a:buSzPct val="100000"/>
              <a:buFont typeface="Arial"/>
              <a:buChar char="•"/>
              <a:defRPr sz="2800"/>
            </a:pPr>
            <a:r>
              <a:t>Code and software may be subject to different regulations than data.</a:t>
            </a:r>
          </a:p>
        </p:txBody>
      </p:sp>
      <p:sp>
        <p:nvSpPr>
          <p:cNvPr id="47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itle 1"/>
          <p:cNvSpPr txBox="1">
            <a:spLocks noGrp="1"/>
          </p:cNvSpPr>
          <p:nvPr>
            <p:ph type="title"/>
          </p:nvPr>
        </p:nvSpPr>
        <p:spPr>
          <a:xfrm>
            <a:off x="335359" y="204926"/>
            <a:ext cx="4320482" cy="2506791"/>
          </a:xfrm>
          <a:prstGeom prst="rect">
            <a:avLst/>
          </a:prstGeom>
        </p:spPr>
        <p:txBody>
          <a:bodyPr/>
          <a:lstStyle/>
          <a:p>
            <a:pPr>
              <a:lnSpc>
                <a:spcPct val="100000"/>
              </a:lnSpc>
              <a:defRPr sz="4000"/>
            </a:pPr>
            <a:r>
              <a:t>2. Assessment of... funder requirements</a:t>
            </a:r>
          </a:p>
        </p:txBody>
      </p:sp>
      <p:sp>
        <p:nvSpPr>
          <p:cNvPr id="47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xfrm>
            <a:off x="335359" y="204926"/>
            <a:ext cx="4464498" cy="2506791"/>
          </a:xfrm>
          <a:prstGeom prst="rect">
            <a:avLst/>
          </a:prstGeom>
        </p:spPr>
        <p:txBody>
          <a:bodyPr/>
          <a:lstStyle/>
          <a:p>
            <a:pPr>
              <a:lnSpc>
                <a:spcPct val="100000"/>
              </a:lnSpc>
              <a:defRPr sz="4000"/>
            </a:pPr>
            <a:r>
              <a:t>2. Assessment of... funder requirements</a:t>
            </a:r>
          </a:p>
        </p:txBody>
      </p:sp>
      <p:sp>
        <p:nvSpPr>
          <p:cNvPr id="481" name="Content Placeholder 2"/>
          <p:cNvSpPr txBox="1">
            <a:spLocks noGrp="1"/>
          </p:cNvSpPr>
          <p:nvPr>
            <p:ph type="body" sz="quarter" idx="1"/>
          </p:nvPr>
        </p:nvSpPr>
        <p:spPr>
          <a:xfrm>
            <a:off x="525415" y="3428999"/>
            <a:ext cx="3816426" cy="484322"/>
          </a:xfrm>
          <a:prstGeom prst="rect">
            <a:avLst/>
          </a:prstGeom>
        </p:spPr>
        <p:txBody>
          <a:bodyPr/>
          <a:lstStyle>
            <a:lvl1pPr marL="0" indent="0">
              <a:buSzTx/>
              <a:buNone/>
            </a:lvl1pPr>
          </a:lstStyle>
          <a:p>
            <a:r>
              <a:t>What does it look like?</a:t>
            </a:r>
          </a:p>
        </p:txBody>
      </p:sp>
      <p:grpSp>
        <p:nvGrpSpPr>
          <p:cNvPr id="484" name="Text from the annotated grant agreementGroup 1731425601"/>
          <p:cNvGrpSpPr/>
          <p:nvPr/>
        </p:nvGrpSpPr>
        <p:grpSpPr>
          <a:xfrm>
            <a:off x="4531895" y="693386"/>
            <a:ext cx="7384958" cy="5471228"/>
            <a:chOff x="0" y="0"/>
            <a:chExt cx="7384957" cy="5471226"/>
          </a:xfrm>
        </p:grpSpPr>
        <p:pic>
          <p:nvPicPr>
            <p:cNvPr id="482" name="Text from the annotated grant agreementPicture 296517278" descr="Text from the annotated grant agreementPicture 296517278"/>
            <p:cNvPicPr>
              <a:picLocks noChangeAspect="1"/>
            </p:cNvPicPr>
            <p:nvPr/>
          </p:nvPicPr>
          <p:blipFill>
            <a:blip r:embed="rId2"/>
            <a:stretch>
              <a:fillRect/>
            </a:stretch>
          </p:blipFill>
          <p:spPr>
            <a:xfrm>
              <a:off x="0" y="-1"/>
              <a:ext cx="7384958" cy="4038950"/>
            </a:xfrm>
            <a:prstGeom prst="rect">
              <a:avLst/>
            </a:prstGeom>
            <a:ln w="12700" cap="flat">
              <a:noFill/>
              <a:miter lim="400000"/>
            </a:ln>
            <a:effectLst/>
          </p:spPr>
        </p:pic>
        <p:pic>
          <p:nvPicPr>
            <p:cNvPr id="483" name="Text from the annotated grant agreementPicture 852051468" descr="Text from the annotated grant agreementPicture 852051468"/>
            <p:cNvPicPr>
              <a:picLocks noChangeAspect="1"/>
            </p:cNvPicPr>
            <p:nvPr/>
          </p:nvPicPr>
          <p:blipFill>
            <a:blip r:embed="rId3"/>
            <a:stretch>
              <a:fillRect/>
            </a:stretch>
          </p:blipFill>
          <p:spPr>
            <a:xfrm>
              <a:off x="91744" y="3607095"/>
              <a:ext cx="7220116" cy="1864132"/>
            </a:xfrm>
            <a:prstGeom prst="rect">
              <a:avLst/>
            </a:prstGeom>
            <a:ln w="12700" cap="flat">
              <a:noFill/>
              <a:miter lim="400000"/>
            </a:ln>
            <a:effectLst/>
          </p:spPr>
        </p:pic>
      </p:grpSp>
      <p:sp>
        <p:nvSpPr>
          <p:cNvPr id="485" name="TextBox 73481628"/>
          <p:cNvSpPr txBox="1"/>
          <p:nvPr/>
        </p:nvSpPr>
        <p:spPr>
          <a:xfrm>
            <a:off x="434726" y="5797803"/>
            <a:ext cx="390572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u="sng">
                <a:solidFill>
                  <a:srgbClr val="0563C1"/>
                </a:solidFill>
                <a:uFill>
                  <a:solidFill>
                    <a:srgbClr val="0563C1"/>
                  </a:solidFill>
                </a:uFill>
                <a:hlinkClick r:id="rId4"/>
              </a:defRPr>
            </a:lvl1pPr>
          </a:lstStyle>
          <a:p>
            <a:pPr>
              <a:defRPr>
                <a:solidFill>
                  <a:srgbClr val="000000"/>
                </a:solidFill>
                <a:uFillTx/>
              </a:defRPr>
            </a:pPr>
            <a:r>
              <a:rPr>
                <a:solidFill>
                  <a:srgbClr val="0563C1"/>
                </a:solidFill>
                <a:uFill>
                  <a:solidFill>
                    <a:srgbClr val="0563C1"/>
                  </a:solidFill>
                </a:uFill>
                <a:hlinkClick r:id="rId4"/>
              </a:rPr>
              <a:t>Source: EC Annotated Grant Agreement</a:t>
            </a:r>
          </a:p>
        </p:txBody>
      </p:sp>
      <p:pic>
        <p:nvPicPr>
          <p:cNvPr id="486" name="Headline from the EC Annotated Grant AgreementPicture 1013294216" descr="Headline from the EC Annotated Grant AgreementPicture 1013294216"/>
          <p:cNvPicPr>
            <a:picLocks noChangeAspect="1"/>
          </p:cNvPicPr>
          <p:nvPr/>
        </p:nvPicPr>
        <p:blipFill>
          <a:blip r:embed="rId5"/>
          <a:srcRect b="48874"/>
          <a:stretch>
            <a:fillRect/>
          </a:stretch>
        </p:blipFill>
        <p:spPr>
          <a:xfrm>
            <a:off x="4386167" y="204926"/>
            <a:ext cx="7654631" cy="374752"/>
          </a:xfrm>
          <a:prstGeom prst="rect">
            <a:avLst/>
          </a:prstGeom>
          <a:ln w="12700">
            <a:miter lim="400000"/>
          </a:ln>
        </p:spPr>
      </p:pic>
      <p:sp>
        <p:nvSpPr>
          <p:cNvPr id="48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ontent Placeholder 2"/>
          <p:cNvSpPr txBox="1">
            <a:spLocks noGrp="1"/>
          </p:cNvSpPr>
          <p:nvPr>
            <p:ph type="body" sz="half" idx="1"/>
          </p:nvPr>
        </p:nvSpPr>
        <p:spPr>
          <a:xfrm>
            <a:off x="658786" y="1628799"/>
            <a:ext cx="10874427" cy="2127250"/>
          </a:xfrm>
          <a:prstGeom prst="rect">
            <a:avLst/>
          </a:prstGeom>
        </p:spPr>
        <p:txBody>
          <a:bodyPr/>
          <a:lstStyle/>
          <a:p>
            <a:r>
              <a:t>Some funders will ask you to openly share as many research outputs as possible - or to make them at least FAIR.</a:t>
            </a:r>
          </a:p>
          <a:p>
            <a:r>
              <a:t>Some funders will ask for a detailed data management plan outlining how you will share and license research outputs.</a:t>
            </a:r>
          </a:p>
        </p:txBody>
      </p:sp>
      <p:sp>
        <p:nvSpPr>
          <p:cNvPr id="490" name="Title 1"/>
          <p:cNvSpPr txBox="1">
            <a:spLocks noGrp="1"/>
          </p:cNvSpPr>
          <p:nvPr>
            <p:ph type="title"/>
          </p:nvPr>
        </p:nvSpPr>
        <p:spPr>
          <a:xfrm>
            <a:off x="479375" y="418768"/>
            <a:ext cx="11449274" cy="1325563"/>
          </a:xfrm>
          <a:prstGeom prst="rect">
            <a:avLst/>
          </a:prstGeom>
        </p:spPr>
        <p:txBody>
          <a:bodyPr/>
          <a:lstStyle/>
          <a:p>
            <a:pPr>
              <a:defRPr sz="3800"/>
            </a:pPr>
            <a:r>
              <a:t>2. Assessment of... funder requirements – cont’d</a:t>
            </a:r>
          </a:p>
        </p:txBody>
      </p:sp>
      <p:sp>
        <p:nvSpPr>
          <p:cNvPr id="49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ontent Placeholder 2"/>
          <p:cNvSpPr txBox="1">
            <a:spLocks noGrp="1"/>
          </p:cNvSpPr>
          <p:nvPr>
            <p:ph type="body" sz="half" idx="1"/>
          </p:nvPr>
        </p:nvSpPr>
        <p:spPr>
          <a:xfrm>
            <a:off x="658786" y="1628799"/>
            <a:ext cx="10874427" cy="2127250"/>
          </a:xfrm>
          <a:prstGeom prst="rect">
            <a:avLst/>
          </a:prstGeom>
        </p:spPr>
        <p:txBody>
          <a:bodyPr/>
          <a:lstStyle/>
          <a:p>
            <a:r>
              <a:rPr dirty="0"/>
              <a:t>Some funders will ask you to openly share as many research outputs as possible - or to make them at least FAIR.</a:t>
            </a:r>
          </a:p>
          <a:p>
            <a:r>
              <a:rPr dirty="0"/>
              <a:t>Some funders will ask for a detailed data management plan outlining how you will share and license research outputs.</a:t>
            </a:r>
          </a:p>
        </p:txBody>
      </p:sp>
      <p:sp>
        <p:nvSpPr>
          <p:cNvPr id="494" name="Title 1"/>
          <p:cNvSpPr txBox="1">
            <a:spLocks noGrp="1"/>
          </p:cNvSpPr>
          <p:nvPr>
            <p:ph type="title"/>
          </p:nvPr>
        </p:nvSpPr>
        <p:spPr>
          <a:xfrm>
            <a:off x="479375" y="418768"/>
            <a:ext cx="11449274" cy="1325563"/>
          </a:xfrm>
          <a:prstGeom prst="rect">
            <a:avLst/>
          </a:prstGeom>
        </p:spPr>
        <p:txBody>
          <a:bodyPr/>
          <a:lstStyle/>
          <a:p>
            <a:pPr>
              <a:defRPr sz="3800"/>
            </a:pPr>
            <a:r>
              <a:t>2. Assessment of... funder requirements – cont’d</a:t>
            </a:r>
          </a:p>
        </p:txBody>
      </p:sp>
      <p:sp>
        <p:nvSpPr>
          <p:cNvPr id="49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7C951F4C-FBD6-C568-5AFC-E3BC49B0904B}"/>
              </a:ext>
            </a:extLst>
          </p:cNvPr>
          <p:cNvSpPr>
            <a:spLocks noGrp="1"/>
          </p:cNvSpPr>
          <p:nvPr/>
        </p:nvSpPr>
        <p:spPr bwMode="auto">
          <a:xfrm>
            <a:off x="658786" y="3761451"/>
            <a:ext cx="11053838" cy="2409255"/>
          </a:xfrm>
        </p:spPr>
        <p:txBody>
          <a:bodyPr vertOverflow="overflow" horzOverflow="overflow" vert="horz" wrap="square" lIns="91440" tIns="45720" rIns="91440" bIns="45720" numCol="1" spcCol="0" rtlCol="0" fromWordArt="0" anchor="t" anchorCtr="0" forceAA="0" compatLnSpc="0">
            <a:noAutofit/>
          </a:bodyPr>
          <a:lstStyle>
            <a:lvl1pPr marL="228600" indent="-228600" algn="l" defTabSz="914400">
              <a:lnSpc>
                <a:spcPct val="90000"/>
              </a:lnSpc>
              <a:spcBef>
                <a:spcPts val="996"/>
              </a:spcBef>
              <a:buFont typeface="Arial"/>
              <a:buChar char="•"/>
              <a:defRPr sz="2800">
                <a:solidFill>
                  <a:schemeClr val="tx1"/>
                </a:solidFill>
                <a:latin typeface="+mn-lt"/>
                <a:ea typeface="+mn-ea"/>
                <a:cs typeface="+mn-cs"/>
              </a:defRPr>
            </a:lvl1pPr>
            <a:lvl2pPr marL="685800" indent="-228600" algn="l" defTabSz="914400">
              <a:lnSpc>
                <a:spcPct val="90000"/>
              </a:lnSpc>
              <a:spcBef>
                <a:spcPts val="496"/>
              </a:spcBef>
              <a:buFont typeface="Arial"/>
              <a:buChar char="•"/>
              <a:defRPr sz="2400">
                <a:solidFill>
                  <a:schemeClr val="tx1"/>
                </a:solidFill>
                <a:latin typeface="+mn-lt"/>
                <a:ea typeface="+mn-ea"/>
                <a:cs typeface="+mn-cs"/>
              </a:defRPr>
            </a:lvl2pPr>
            <a:lvl3pPr marL="1143000" indent="-228600" algn="l" defTabSz="914400">
              <a:lnSpc>
                <a:spcPct val="90000"/>
              </a:lnSpc>
              <a:spcBef>
                <a:spcPts val="496"/>
              </a:spcBef>
              <a:buFont typeface="Arial"/>
              <a:buChar char="•"/>
              <a:defRPr sz="2000">
                <a:solidFill>
                  <a:schemeClr val="tx1"/>
                </a:solidFill>
                <a:latin typeface="+mn-lt"/>
                <a:ea typeface="+mn-ea"/>
                <a:cs typeface="+mn-cs"/>
              </a:defRPr>
            </a:lvl3pPr>
            <a:lvl4pPr marL="1600200" indent="-228600" algn="l" defTabSz="914400">
              <a:lnSpc>
                <a:spcPct val="90000"/>
              </a:lnSpc>
              <a:spcBef>
                <a:spcPts val="496"/>
              </a:spcBef>
              <a:buFont typeface="Arial"/>
              <a:buChar char="•"/>
              <a:defRPr sz="1800">
                <a:solidFill>
                  <a:schemeClr val="tx1"/>
                </a:solidFill>
                <a:latin typeface="+mn-lt"/>
                <a:ea typeface="+mn-ea"/>
                <a:cs typeface="+mn-cs"/>
              </a:defRPr>
            </a:lvl4pPr>
            <a:lvl5pPr marL="2057400" indent="-228600" algn="l" defTabSz="914400">
              <a:lnSpc>
                <a:spcPct val="90000"/>
              </a:lnSpc>
              <a:spcBef>
                <a:spcPts val="496"/>
              </a:spcBef>
              <a:buFont typeface="Arial"/>
              <a:buChar char="•"/>
              <a:defRPr sz="1800">
                <a:solidFill>
                  <a:schemeClr val="tx1"/>
                </a:solidFill>
                <a:latin typeface="+mn-lt"/>
                <a:ea typeface="+mn-ea"/>
                <a:cs typeface="+mn-cs"/>
              </a:defRPr>
            </a:lvl5pPr>
            <a:lvl6pPr marL="2514596" indent="-228600" algn="l" defTabSz="914400">
              <a:lnSpc>
                <a:spcPct val="90000"/>
              </a:lnSpc>
              <a:spcBef>
                <a:spcPts val="496"/>
              </a:spcBef>
              <a:buFont typeface="Arial"/>
              <a:buChar char="•"/>
              <a:defRPr sz="1800">
                <a:solidFill>
                  <a:schemeClr val="tx1"/>
                </a:solidFill>
                <a:latin typeface="+mn-lt"/>
                <a:ea typeface="+mn-ea"/>
                <a:cs typeface="+mn-cs"/>
              </a:defRPr>
            </a:lvl6pPr>
            <a:lvl7pPr marL="2971800" indent="-228600" algn="l" defTabSz="914400">
              <a:lnSpc>
                <a:spcPct val="90000"/>
              </a:lnSpc>
              <a:spcBef>
                <a:spcPts val="496"/>
              </a:spcBef>
              <a:buFont typeface="Arial"/>
              <a:buChar char="•"/>
              <a:defRPr sz="1800">
                <a:solidFill>
                  <a:schemeClr val="tx1"/>
                </a:solidFill>
                <a:latin typeface="+mn-lt"/>
                <a:ea typeface="+mn-ea"/>
                <a:cs typeface="+mn-cs"/>
              </a:defRPr>
            </a:lvl7pPr>
            <a:lvl8pPr marL="3429000" indent="-228600" algn="l" defTabSz="914400">
              <a:lnSpc>
                <a:spcPct val="90000"/>
              </a:lnSpc>
              <a:spcBef>
                <a:spcPts val="496"/>
              </a:spcBef>
              <a:buFont typeface="Arial"/>
              <a:buChar char="•"/>
              <a:defRPr sz="1800">
                <a:solidFill>
                  <a:schemeClr val="tx1"/>
                </a:solidFill>
                <a:latin typeface="+mn-lt"/>
                <a:ea typeface="+mn-ea"/>
                <a:cs typeface="+mn-cs"/>
              </a:defRPr>
            </a:lvl8pPr>
            <a:lvl9pPr marL="3886200" indent="-228600" algn="l" defTabSz="914400">
              <a:lnSpc>
                <a:spcPct val="90000"/>
              </a:lnSpc>
              <a:spcBef>
                <a:spcPts val="496"/>
              </a:spcBef>
              <a:buFont typeface="Arial"/>
              <a:buChar char="•"/>
              <a:defRPr sz="1800">
                <a:solidFill>
                  <a:schemeClr val="tx1"/>
                </a:solidFill>
                <a:latin typeface="+mn-lt"/>
                <a:ea typeface="+mn-ea"/>
                <a:cs typeface="+mn-cs"/>
              </a:defRPr>
            </a:lvl9pPr>
          </a:lstStyle>
          <a:p>
            <a:pPr marL="0" indent="0">
              <a:spcAft>
                <a:spcPts val="600"/>
              </a:spcAft>
              <a:buFont typeface="Arial"/>
              <a:buNone/>
              <a:defRPr/>
            </a:pPr>
            <a:r>
              <a:rPr lang="en-US" sz="2900" b="0" i="1" u="sng" strike="noStrike" cap="none" spc="0" dirty="0">
                <a:solidFill>
                  <a:srgbClr val="0070C0"/>
                </a:solidFill>
                <a:latin typeface="+mj-lt"/>
                <a:ea typeface="Arial"/>
                <a:cs typeface="Arial"/>
              </a:rPr>
              <a:t>Mitigation strategies for sharing research and applying a license</a:t>
            </a:r>
            <a:endParaRPr sz="2900" b="0" i="1" u="sng" strike="noStrike" cap="none" spc="0" dirty="0">
              <a:solidFill>
                <a:srgbClr val="0070C0"/>
              </a:solidFill>
              <a:latin typeface="+mj-lt"/>
              <a:cs typeface="Times New Roman"/>
            </a:endParaRPr>
          </a:p>
          <a:p>
            <a:pPr>
              <a:spcAft>
                <a:spcPts val="600"/>
              </a:spcAft>
              <a:defRPr/>
            </a:pPr>
            <a:r>
              <a:rPr lang="en-US" sz="2900" dirty="0">
                <a:solidFill>
                  <a:srgbClr val="0070C0"/>
                </a:solidFill>
                <a:latin typeface="+mj-lt"/>
              </a:rPr>
              <a:t>Discuss the funder requirements with project partners and use a DMP to document your agreement in the preparation phase and when conducting the project.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itle 1"/>
          <p:cNvSpPr txBox="1">
            <a:spLocks noGrp="1"/>
          </p:cNvSpPr>
          <p:nvPr>
            <p:ph type="title"/>
          </p:nvPr>
        </p:nvSpPr>
        <p:spPr>
          <a:xfrm>
            <a:off x="623392" y="365125"/>
            <a:ext cx="10730408" cy="1325563"/>
          </a:xfrm>
          <a:prstGeom prst="rect">
            <a:avLst/>
          </a:prstGeom>
        </p:spPr>
        <p:txBody>
          <a:bodyPr/>
          <a:lstStyle/>
          <a:p>
            <a:pPr>
              <a:defRPr sz="4000"/>
            </a:pPr>
            <a:r>
              <a:t>3. Assessment of... journal and repository requirements</a:t>
            </a:r>
          </a:p>
        </p:txBody>
      </p:sp>
      <p:sp>
        <p:nvSpPr>
          <p:cNvPr id="49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itle 1"/>
          <p:cNvSpPr txBox="1">
            <a:spLocks noGrp="1"/>
          </p:cNvSpPr>
          <p:nvPr>
            <p:ph type="title"/>
          </p:nvPr>
        </p:nvSpPr>
        <p:spPr>
          <a:xfrm>
            <a:off x="623392" y="365125"/>
            <a:ext cx="10730408" cy="1325563"/>
          </a:xfrm>
          <a:prstGeom prst="rect">
            <a:avLst/>
          </a:prstGeom>
        </p:spPr>
        <p:txBody>
          <a:bodyPr/>
          <a:lstStyle/>
          <a:p>
            <a:pPr>
              <a:defRPr sz="4000"/>
            </a:pPr>
            <a:r>
              <a:t>3. Assessment of... journal and repository requirements</a:t>
            </a:r>
          </a:p>
        </p:txBody>
      </p:sp>
      <p:sp>
        <p:nvSpPr>
          <p:cNvPr id="501" name="Content Placeholder 2"/>
          <p:cNvSpPr txBox="1">
            <a:spLocks noGrp="1"/>
          </p:cNvSpPr>
          <p:nvPr>
            <p:ph type="body" idx="1"/>
          </p:nvPr>
        </p:nvSpPr>
        <p:spPr>
          <a:xfrm>
            <a:off x="838200" y="1825625"/>
            <a:ext cx="10515600" cy="4351338"/>
          </a:xfrm>
          <a:prstGeom prst="rect">
            <a:avLst/>
          </a:prstGeom>
        </p:spPr>
        <p:txBody>
          <a:bodyPr/>
          <a:lstStyle>
            <a:lvl1pPr marL="0" indent="0">
              <a:buSzTx/>
              <a:buNone/>
            </a:lvl1pPr>
          </a:lstStyle>
          <a:p>
            <a:r>
              <a:t>What does it look like?</a:t>
            </a:r>
          </a:p>
        </p:txBody>
      </p:sp>
      <p:pic>
        <p:nvPicPr>
          <p:cNvPr id="502" name="Data policy from Taylor and FrancisPicture 1686810075" descr="Data policy from Taylor and FrancisPicture 1686810075"/>
          <p:cNvPicPr>
            <a:picLocks noChangeAspect="1"/>
          </p:cNvPicPr>
          <p:nvPr/>
        </p:nvPicPr>
        <p:blipFill>
          <a:blip r:embed="rId2"/>
          <a:stretch>
            <a:fillRect/>
          </a:stretch>
        </p:blipFill>
        <p:spPr>
          <a:xfrm>
            <a:off x="5686207" y="1579764"/>
            <a:ext cx="5882401" cy="4597199"/>
          </a:xfrm>
          <a:prstGeom prst="rect">
            <a:avLst/>
          </a:prstGeom>
          <a:ln w="12700">
            <a:miter lim="400000"/>
          </a:ln>
        </p:spPr>
      </p:pic>
      <p:sp>
        <p:nvSpPr>
          <p:cNvPr id="503" name="TextBox 1233353082"/>
          <p:cNvSpPr txBox="1"/>
          <p:nvPr/>
        </p:nvSpPr>
        <p:spPr>
          <a:xfrm>
            <a:off x="6501759" y="1180301"/>
            <a:ext cx="4903264"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Source: </a:t>
            </a:r>
            <a:r>
              <a:rPr u="sng">
                <a:solidFill>
                  <a:srgbClr val="0563C1"/>
                </a:solidFill>
                <a:uFill>
                  <a:solidFill>
                    <a:srgbClr val="0563C1"/>
                  </a:solidFill>
                </a:uFill>
                <a:hlinkClick r:id="rId3"/>
              </a:rPr>
              <a:t>Taylor and Francis Data Policies</a:t>
            </a:r>
          </a:p>
        </p:txBody>
      </p:sp>
      <p:pic>
        <p:nvPicPr>
          <p:cNvPr id="504" name="Journal BMC policy on open dataPicture 1167779157" descr="Journal BMC policy on open dataPicture 1167779157"/>
          <p:cNvPicPr>
            <a:picLocks noChangeAspect="1"/>
          </p:cNvPicPr>
          <p:nvPr/>
        </p:nvPicPr>
        <p:blipFill>
          <a:blip r:embed="rId4"/>
          <a:stretch>
            <a:fillRect/>
          </a:stretch>
        </p:blipFill>
        <p:spPr>
          <a:xfrm>
            <a:off x="404287" y="2462548"/>
            <a:ext cx="4982402" cy="3211201"/>
          </a:xfrm>
          <a:prstGeom prst="rect">
            <a:avLst/>
          </a:prstGeom>
          <a:ln w="12700">
            <a:miter lim="400000"/>
          </a:ln>
        </p:spPr>
      </p:pic>
      <p:sp>
        <p:nvSpPr>
          <p:cNvPr id="505" name="TextBox 545164215"/>
          <p:cNvSpPr txBox="1"/>
          <p:nvPr/>
        </p:nvSpPr>
        <p:spPr>
          <a:xfrm>
            <a:off x="146591" y="5902283"/>
            <a:ext cx="583259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Source: </a:t>
            </a:r>
            <a:r>
              <a:rPr u="sng">
                <a:solidFill>
                  <a:srgbClr val="0563C1"/>
                </a:solidFill>
                <a:uFill>
                  <a:solidFill>
                    <a:srgbClr val="0563C1"/>
                  </a:solidFill>
                </a:uFill>
                <a:hlinkClick r:id="rId3"/>
              </a:rPr>
              <a:t>BMC on open data</a:t>
            </a:r>
          </a:p>
        </p:txBody>
      </p:sp>
      <p:sp>
        <p:nvSpPr>
          <p:cNvPr id="506"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Content Placeholder 2"/>
          <p:cNvSpPr txBox="1">
            <a:spLocks noGrp="1"/>
          </p:cNvSpPr>
          <p:nvPr>
            <p:ph type="body" sz="half" idx="1"/>
          </p:nvPr>
        </p:nvSpPr>
        <p:spPr>
          <a:xfrm>
            <a:off x="761492" y="1795109"/>
            <a:ext cx="10945216" cy="2127251"/>
          </a:xfrm>
          <a:prstGeom prst="rect">
            <a:avLst/>
          </a:prstGeom>
        </p:spPr>
        <p:txBody>
          <a:bodyPr/>
          <a:lstStyle/>
          <a:p>
            <a:r>
              <a:t>Many journals and publishers describe their expectations in policies on data availability, data sharing, or data openness.</a:t>
            </a:r>
          </a:p>
          <a:p>
            <a:r>
              <a:t>Researchers are often asked to write a data availability statement.</a:t>
            </a:r>
          </a:p>
          <a:p>
            <a:r>
              <a:t>Likewise, open repositories may require a specific license. </a:t>
            </a:r>
          </a:p>
        </p:txBody>
      </p:sp>
      <p:sp>
        <p:nvSpPr>
          <p:cNvPr id="509" name="Title 1"/>
          <p:cNvSpPr txBox="1">
            <a:spLocks noGrp="1"/>
          </p:cNvSpPr>
          <p:nvPr>
            <p:ph type="title"/>
          </p:nvPr>
        </p:nvSpPr>
        <p:spPr>
          <a:xfrm>
            <a:off x="623391" y="365125"/>
            <a:ext cx="11377266" cy="1325563"/>
          </a:xfrm>
          <a:prstGeom prst="rect">
            <a:avLst/>
          </a:prstGeom>
        </p:spPr>
        <p:txBody>
          <a:bodyPr/>
          <a:lstStyle/>
          <a:p>
            <a:pPr>
              <a:defRPr sz="4000"/>
            </a:pPr>
            <a:r>
              <a:t>3. Assessment of... journal and repository requirements – cont’d</a:t>
            </a:r>
          </a:p>
        </p:txBody>
      </p:sp>
      <p:sp>
        <p:nvSpPr>
          <p:cNvPr id="51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ontent Placeholder 2"/>
          <p:cNvSpPr txBox="1">
            <a:spLocks noGrp="1"/>
          </p:cNvSpPr>
          <p:nvPr>
            <p:ph type="body" sz="half" idx="1"/>
          </p:nvPr>
        </p:nvSpPr>
        <p:spPr>
          <a:xfrm>
            <a:off x="761492" y="1795109"/>
            <a:ext cx="10945216" cy="2127251"/>
          </a:xfrm>
          <a:prstGeom prst="rect">
            <a:avLst/>
          </a:prstGeom>
        </p:spPr>
        <p:txBody>
          <a:bodyPr/>
          <a:lstStyle/>
          <a:p>
            <a:r>
              <a:t>Many journals and publishers describe their expectations in policies on data availability, data sharing, or data openness.</a:t>
            </a:r>
          </a:p>
          <a:p>
            <a:r>
              <a:t>Researchers are often asked to write a data availability statement.</a:t>
            </a:r>
          </a:p>
          <a:p>
            <a:r>
              <a:t>Likewise, open repositories may require a specific license. </a:t>
            </a:r>
          </a:p>
        </p:txBody>
      </p:sp>
      <p:sp>
        <p:nvSpPr>
          <p:cNvPr id="513" name="Title 1"/>
          <p:cNvSpPr txBox="1">
            <a:spLocks noGrp="1"/>
          </p:cNvSpPr>
          <p:nvPr>
            <p:ph type="title"/>
          </p:nvPr>
        </p:nvSpPr>
        <p:spPr>
          <a:xfrm>
            <a:off x="623391" y="365125"/>
            <a:ext cx="11377266" cy="1325563"/>
          </a:xfrm>
          <a:prstGeom prst="rect">
            <a:avLst/>
          </a:prstGeom>
        </p:spPr>
        <p:txBody>
          <a:bodyPr/>
          <a:lstStyle/>
          <a:p>
            <a:pPr>
              <a:defRPr sz="4000"/>
            </a:pPr>
            <a:r>
              <a:t>3. Assessment of... journal and repository requirements – cont’d</a:t>
            </a:r>
          </a:p>
        </p:txBody>
      </p:sp>
      <p:sp>
        <p:nvSpPr>
          <p:cNvPr id="51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B7850295-8629-EB2B-F170-A39CA736A319}"/>
              </a:ext>
            </a:extLst>
          </p:cNvPr>
          <p:cNvSpPr>
            <a:spLocks noGrp="1"/>
          </p:cNvSpPr>
          <p:nvPr/>
        </p:nvSpPr>
        <p:spPr bwMode="auto">
          <a:xfrm>
            <a:off x="779798" y="4026782"/>
            <a:ext cx="10802416" cy="2127249"/>
          </a:xfr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995"/>
              </a:spcBef>
              <a:buFont typeface="Arial"/>
              <a:buChar char="•"/>
              <a:defRPr sz="2800">
                <a:solidFill>
                  <a:schemeClr val="tx1"/>
                </a:solidFill>
                <a:latin typeface="+mn-lt"/>
                <a:ea typeface="+mn-ea"/>
                <a:cs typeface="+mn-cs"/>
              </a:defRPr>
            </a:lvl1pPr>
            <a:lvl2pPr marL="685800" indent="-228600" algn="l" defTabSz="914400">
              <a:lnSpc>
                <a:spcPct val="90000"/>
              </a:lnSpc>
              <a:spcBef>
                <a:spcPts val="495"/>
              </a:spcBef>
              <a:buFont typeface="Arial"/>
              <a:buChar char="•"/>
              <a:defRPr sz="2400">
                <a:solidFill>
                  <a:schemeClr val="tx1"/>
                </a:solidFill>
                <a:latin typeface="+mn-lt"/>
                <a:ea typeface="+mn-ea"/>
                <a:cs typeface="+mn-cs"/>
              </a:defRPr>
            </a:lvl2pPr>
            <a:lvl3pPr marL="1143000" indent="-228600" algn="l" defTabSz="914400">
              <a:lnSpc>
                <a:spcPct val="90000"/>
              </a:lnSpc>
              <a:spcBef>
                <a:spcPts val="495"/>
              </a:spcBef>
              <a:buFont typeface="Arial"/>
              <a:buChar char="•"/>
              <a:defRPr sz="2000">
                <a:solidFill>
                  <a:schemeClr val="tx1"/>
                </a:solidFill>
                <a:latin typeface="+mn-lt"/>
                <a:ea typeface="+mn-ea"/>
                <a:cs typeface="+mn-cs"/>
              </a:defRPr>
            </a:lvl3pPr>
            <a:lvl4pPr marL="1600200" indent="-228600" algn="l" defTabSz="914400">
              <a:lnSpc>
                <a:spcPct val="90000"/>
              </a:lnSpc>
              <a:spcBef>
                <a:spcPts val="495"/>
              </a:spcBef>
              <a:buFont typeface="Arial"/>
              <a:buChar char="•"/>
              <a:defRPr sz="1800">
                <a:solidFill>
                  <a:schemeClr val="tx1"/>
                </a:solidFill>
                <a:latin typeface="+mn-lt"/>
                <a:ea typeface="+mn-ea"/>
                <a:cs typeface="+mn-cs"/>
              </a:defRPr>
            </a:lvl4pPr>
            <a:lvl5pPr marL="2057400" indent="-228600" algn="l" defTabSz="914400">
              <a:lnSpc>
                <a:spcPct val="90000"/>
              </a:lnSpc>
              <a:spcBef>
                <a:spcPts val="495"/>
              </a:spcBef>
              <a:buFont typeface="Arial"/>
              <a:buChar char="•"/>
              <a:defRPr sz="1800">
                <a:solidFill>
                  <a:schemeClr val="tx1"/>
                </a:solidFill>
                <a:latin typeface="+mn-lt"/>
                <a:ea typeface="+mn-ea"/>
                <a:cs typeface="+mn-cs"/>
              </a:defRPr>
            </a:lvl5pPr>
            <a:lvl6pPr marL="2514595" indent="-228600" algn="l" defTabSz="914400">
              <a:lnSpc>
                <a:spcPct val="90000"/>
              </a:lnSpc>
              <a:spcBef>
                <a:spcPts val="495"/>
              </a:spcBef>
              <a:buFont typeface="Arial"/>
              <a:buChar char="•"/>
              <a:defRPr sz="1800">
                <a:solidFill>
                  <a:schemeClr val="tx1"/>
                </a:solidFill>
                <a:latin typeface="+mn-lt"/>
                <a:ea typeface="+mn-ea"/>
                <a:cs typeface="+mn-cs"/>
              </a:defRPr>
            </a:lvl6pPr>
            <a:lvl7pPr marL="2971800" indent="-228600" algn="l" defTabSz="914400">
              <a:lnSpc>
                <a:spcPct val="90000"/>
              </a:lnSpc>
              <a:spcBef>
                <a:spcPts val="495"/>
              </a:spcBef>
              <a:buFont typeface="Arial"/>
              <a:buChar char="•"/>
              <a:defRPr sz="1800">
                <a:solidFill>
                  <a:schemeClr val="tx1"/>
                </a:solidFill>
                <a:latin typeface="+mn-lt"/>
                <a:ea typeface="+mn-ea"/>
                <a:cs typeface="+mn-cs"/>
              </a:defRPr>
            </a:lvl7pPr>
            <a:lvl8pPr marL="3429000" indent="-228600" algn="l" defTabSz="914400">
              <a:lnSpc>
                <a:spcPct val="90000"/>
              </a:lnSpc>
              <a:spcBef>
                <a:spcPts val="495"/>
              </a:spcBef>
              <a:buFont typeface="Arial"/>
              <a:buChar char="•"/>
              <a:defRPr sz="1800">
                <a:solidFill>
                  <a:schemeClr val="tx1"/>
                </a:solidFill>
                <a:latin typeface="+mn-lt"/>
                <a:ea typeface="+mn-ea"/>
                <a:cs typeface="+mn-cs"/>
              </a:defRPr>
            </a:lvl8pPr>
            <a:lvl9pPr marL="3886200" indent="-228600" algn="l" defTabSz="914400">
              <a:lnSpc>
                <a:spcPct val="90000"/>
              </a:lnSpc>
              <a:spcBef>
                <a:spcPts val="495"/>
              </a:spcBef>
              <a:buFont typeface="Arial"/>
              <a:buChar char="•"/>
              <a:defRPr sz="1800">
                <a:solidFill>
                  <a:schemeClr val="tx1"/>
                </a:solidFill>
                <a:latin typeface="+mn-lt"/>
                <a:ea typeface="+mn-ea"/>
                <a:cs typeface="+mn-cs"/>
              </a:defRPr>
            </a:lvl9pPr>
          </a:lstStyle>
          <a:p>
            <a:pPr marL="0" indent="0">
              <a:spcAft>
                <a:spcPts val="600"/>
              </a:spcAft>
              <a:buFont typeface="Arial"/>
              <a:buNone/>
              <a:defRPr/>
            </a:pPr>
            <a:r>
              <a:rPr lang="en-US" sz="2900" b="0" i="1" u="sng" strike="noStrike" cap="none" spc="0" dirty="0">
                <a:solidFill>
                  <a:srgbClr val="0070C0"/>
                </a:solidFill>
                <a:latin typeface="+mj-lt"/>
                <a:ea typeface="Arial"/>
                <a:cs typeface="Arial"/>
              </a:rPr>
              <a:t>Mitigation strategies for sharing research and applying a license</a:t>
            </a:r>
            <a:endParaRPr sz="2900" b="0" i="1" u="sng" strike="noStrike" cap="none" spc="0" dirty="0">
              <a:solidFill>
                <a:srgbClr val="0070C0"/>
              </a:solidFill>
              <a:latin typeface="+mj-lt"/>
              <a:cs typeface="Times New Roman"/>
            </a:endParaRPr>
          </a:p>
          <a:p>
            <a:pPr>
              <a:spcAft>
                <a:spcPts val="600"/>
              </a:spcAft>
              <a:defRPr/>
            </a:pPr>
            <a:r>
              <a:rPr lang="en-US" sz="2900" dirty="0">
                <a:solidFill>
                  <a:srgbClr val="0070C0"/>
                </a:solidFill>
                <a:latin typeface="+mj-lt"/>
              </a:rPr>
              <a:t>Match the journal requirements with ability to share and license, and  consider publishing a subset of data, </a:t>
            </a:r>
            <a:r>
              <a:rPr lang="en-US" sz="2900" dirty="0" err="1">
                <a:solidFill>
                  <a:srgbClr val="0070C0"/>
                </a:solidFill>
                <a:latin typeface="+mj-lt"/>
              </a:rPr>
              <a:t>anonymise</a:t>
            </a:r>
            <a:r>
              <a:rPr lang="en-US" sz="2900" dirty="0">
                <a:solidFill>
                  <a:srgbClr val="0070C0"/>
                </a:solidFill>
                <a:latin typeface="+mj-lt"/>
              </a:rPr>
              <a:t> personal data, etc.</a:t>
            </a:r>
          </a:p>
          <a:p>
            <a:pPr>
              <a:spcAft>
                <a:spcPts val="600"/>
              </a:spcAft>
              <a:defRPr/>
            </a:pPr>
            <a:r>
              <a:rPr lang="en-US" sz="2900" dirty="0">
                <a:solidFill>
                  <a:srgbClr val="0070C0"/>
                </a:solidFill>
                <a:latin typeface="+mj-lt"/>
              </a:rPr>
              <a:t>Switch publication strategy towards other journals.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838200" y="365125"/>
            <a:ext cx="10515600" cy="1263675"/>
          </a:xfrm>
          <a:prstGeom prst="rect">
            <a:avLst/>
          </a:prstGeom>
        </p:spPr>
        <p:txBody>
          <a:bodyPr/>
          <a:lstStyle/>
          <a:p>
            <a:r>
              <a:t>Outline</a:t>
            </a:r>
          </a:p>
        </p:txBody>
      </p:sp>
      <p:graphicFrame>
        <p:nvGraphicFramePr>
          <p:cNvPr id="119" name="Table 275777279"/>
          <p:cNvGraphicFramePr/>
          <p:nvPr>
            <p:extLst>
              <p:ext uri="{D42A27DB-BD31-4B8C-83A1-F6EECF244321}">
                <p14:modId xmlns:p14="http://schemas.microsoft.com/office/powerpoint/2010/main" val="1608701525"/>
              </p:ext>
            </p:extLst>
          </p:nvPr>
        </p:nvGraphicFramePr>
        <p:xfrm>
          <a:off x="948798" y="1556791"/>
          <a:ext cx="10515600" cy="4445000"/>
        </p:xfrm>
        <a:graphic>
          <a:graphicData uri="http://schemas.openxmlformats.org/drawingml/2006/table">
            <a:tbl>
              <a:tblPr firstRow="1">
                <a:tableStyleId>{4C3C2611-4C71-4FC5-86AE-919BDF0F9419}</a:tableStyleId>
              </a:tblPr>
              <a:tblGrid>
                <a:gridCol w="10515600">
                  <a:extLst>
                    <a:ext uri="{9D8B030D-6E8A-4147-A177-3AD203B41FA5}">
                      <a16:colId xmlns:a16="http://schemas.microsoft.com/office/drawing/2014/main" val="20000"/>
                    </a:ext>
                  </a:extLst>
                </a:gridCol>
              </a:tblGrid>
              <a:tr h="493857">
                <a:tc>
                  <a:txBody>
                    <a:bodyPr/>
                    <a:lstStyle/>
                    <a:p>
                      <a:pPr algn="l">
                        <a:defRPr sz="2400" b="0"/>
                      </a:pPr>
                      <a:r>
                        <a:t>Welcome!</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493857">
                <a:tc>
                  <a:txBody>
                    <a:bodyPr/>
                    <a:lstStyle/>
                    <a:p>
                      <a:pPr algn="l">
                        <a:defRPr sz="2400"/>
                      </a:pPr>
                      <a:r>
                        <a:t>Unit 1: Why you should license research outputs (and how to address concerns)</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r h="493857">
                <a:tc>
                  <a:txBody>
                    <a:bodyPr/>
                    <a:lstStyle/>
                    <a:p>
                      <a:pPr algn="l">
                        <a:defRPr sz="1800"/>
                      </a:pPr>
                      <a:r>
                        <a:rPr sz="2400"/>
                        <a:t>Activity 1: Arguments for (open) licensing of research outputs</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2"/>
                  </a:ext>
                </a:extLst>
              </a:tr>
              <a:tr h="494144">
                <a:tc>
                  <a:txBody>
                    <a:bodyPr/>
                    <a:lstStyle/>
                    <a:p>
                      <a:pPr algn="l">
                        <a:defRPr sz="2400"/>
                      </a:pPr>
                      <a:r>
                        <a:t>Unit 2: Before you apply a license to a research output</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3"/>
                  </a:ext>
                </a:extLst>
              </a:tr>
              <a:tr h="493857">
                <a:tc>
                  <a:txBody>
                    <a:bodyPr/>
                    <a:lstStyle/>
                    <a:p>
                      <a:pPr algn="l">
                        <a:defRPr sz="1800"/>
                      </a:pPr>
                      <a:r>
                        <a:rPr sz="2400" dirty="0"/>
                        <a:t>Activity 2: Factors to consider</a:t>
                      </a:r>
                      <a:r>
                        <a:rPr lang="en-GB" sz="2400" dirty="0"/>
                        <a:t> when selecting a license</a:t>
                      </a:r>
                      <a:endParaRPr sz="2400" dirty="0"/>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4"/>
                  </a:ext>
                </a:extLst>
              </a:tr>
              <a:tr h="493857">
                <a:tc>
                  <a:txBody>
                    <a:bodyPr/>
                    <a:lstStyle/>
                    <a:p>
                      <a:pPr algn="ctr">
                        <a:defRPr sz="1800"/>
                      </a:pPr>
                      <a:r>
                        <a:rPr sz="2400"/>
                        <a:t>Break</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5"/>
                  </a:ext>
                </a:extLst>
              </a:tr>
              <a:tr h="493857">
                <a:tc>
                  <a:txBody>
                    <a:bodyPr/>
                    <a:lstStyle/>
                    <a:p>
                      <a:pPr algn="l">
                        <a:defRPr sz="2400"/>
                      </a:pPr>
                      <a:r>
                        <a:t>Unit 3: Selecting and applying (open) licenses in real life</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6"/>
                  </a:ext>
                </a:extLst>
              </a:tr>
              <a:tr h="493857">
                <a:tc>
                  <a:txBody>
                    <a:bodyPr/>
                    <a:lstStyle/>
                    <a:p>
                      <a:pPr algn="l">
                        <a:defRPr sz="1800"/>
                      </a:pPr>
                      <a:r>
                        <a:rPr sz="2400" dirty="0"/>
                        <a:t>Activity 3: Selecting a license</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7"/>
                  </a:ext>
                </a:extLst>
              </a:tr>
              <a:tr h="493857">
                <a:tc>
                  <a:txBody>
                    <a:bodyPr/>
                    <a:lstStyle/>
                    <a:p>
                      <a:pPr algn="l">
                        <a:defRPr sz="1800"/>
                      </a:pPr>
                      <a:r>
                        <a:rPr sz="2400" dirty="0"/>
                        <a:t>Wrapping up and evaluation</a:t>
                      </a: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8"/>
                  </a:ext>
                </a:extLst>
              </a:tr>
            </a:tbl>
          </a:graphicData>
        </a:graphic>
      </p:graphicFrame>
      <p:sp>
        <p:nvSpPr>
          <p:cNvPr id="12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itle 1"/>
          <p:cNvSpPr txBox="1">
            <a:spLocks noGrp="1"/>
          </p:cNvSpPr>
          <p:nvPr>
            <p:ph type="title"/>
          </p:nvPr>
        </p:nvSpPr>
        <p:spPr>
          <a:xfrm>
            <a:off x="695399" y="662790"/>
            <a:ext cx="5256586" cy="1325564"/>
          </a:xfrm>
          <a:prstGeom prst="rect">
            <a:avLst/>
          </a:prstGeom>
        </p:spPr>
        <p:txBody>
          <a:bodyPr/>
          <a:lstStyle/>
          <a:p>
            <a:pPr>
              <a:defRPr sz="4000"/>
            </a:pPr>
            <a:r>
              <a:t>4. Assessment of...</a:t>
            </a:r>
            <a:br/>
            <a:r>
              <a:t>ethical concerns </a:t>
            </a:r>
          </a:p>
        </p:txBody>
      </p:sp>
      <p:sp>
        <p:nvSpPr>
          <p:cNvPr id="51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1"/>
          <p:cNvSpPr txBox="1">
            <a:spLocks noGrp="1"/>
          </p:cNvSpPr>
          <p:nvPr>
            <p:ph type="title"/>
          </p:nvPr>
        </p:nvSpPr>
        <p:spPr>
          <a:xfrm>
            <a:off x="695399" y="662790"/>
            <a:ext cx="5256586" cy="1325564"/>
          </a:xfrm>
          <a:prstGeom prst="rect">
            <a:avLst/>
          </a:prstGeom>
        </p:spPr>
        <p:txBody>
          <a:bodyPr/>
          <a:lstStyle/>
          <a:p>
            <a:pPr>
              <a:defRPr sz="4000"/>
            </a:pPr>
            <a:r>
              <a:t>4. Assessment of...</a:t>
            </a:r>
            <a:br/>
            <a:r>
              <a:t>ethical concerns </a:t>
            </a:r>
          </a:p>
        </p:txBody>
      </p:sp>
      <p:sp>
        <p:nvSpPr>
          <p:cNvPr id="520" name="Content Placeholder 2"/>
          <p:cNvSpPr txBox="1">
            <a:spLocks noGrp="1"/>
          </p:cNvSpPr>
          <p:nvPr>
            <p:ph type="body" idx="1"/>
          </p:nvPr>
        </p:nvSpPr>
        <p:spPr>
          <a:xfrm>
            <a:off x="1199455" y="2636910"/>
            <a:ext cx="10154346" cy="3540052"/>
          </a:xfrm>
          <a:prstGeom prst="rect">
            <a:avLst/>
          </a:prstGeom>
        </p:spPr>
        <p:txBody>
          <a:bodyPr/>
          <a:lstStyle>
            <a:lvl1pPr marL="0" indent="0">
              <a:buSzTx/>
              <a:buNone/>
              <a:defRPr>
                <a:latin typeface="Arial"/>
                <a:ea typeface="Arial"/>
                <a:cs typeface="Arial"/>
                <a:sym typeface="Arial"/>
              </a:defRPr>
            </a:lvl1pPr>
          </a:lstStyle>
          <a:p>
            <a:r>
              <a:t>What does it look like?</a:t>
            </a:r>
          </a:p>
        </p:txBody>
      </p:sp>
      <p:pic>
        <p:nvPicPr>
          <p:cNvPr id="521" name="Extract from EC Annotated Grant Agreement on EthicsPicture 2047350152" descr="Extract from EC Annotated Grant Agreement on EthicsPicture 2047350152"/>
          <p:cNvPicPr>
            <a:picLocks noChangeAspect="1"/>
          </p:cNvPicPr>
          <p:nvPr/>
        </p:nvPicPr>
        <p:blipFill>
          <a:blip r:embed="rId2"/>
          <a:stretch>
            <a:fillRect/>
          </a:stretch>
        </p:blipFill>
        <p:spPr>
          <a:xfrm>
            <a:off x="6113145" y="548679"/>
            <a:ext cx="5781601" cy="5364002"/>
          </a:xfrm>
          <a:prstGeom prst="rect">
            <a:avLst/>
          </a:prstGeom>
          <a:ln w="12700">
            <a:miter lim="400000"/>
          </a:ln>
        </p:spPr>
      </p:pic>
      <p:sp>
        <p:nvSpPr>
          <p:cNvPr id="522" name="TextBox 1351521273"/>
          <p:cNvSpPr txBox="1"/>
          <p:nvPr/>
        </p:nvSpPr>
        <p:spPr>
          <a:xfrm>
            <a:off x="4701559" y="5810842"/>
            <a:ext cx="7147467"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r>
              <a:t>Source: </a:t>
            </a:r>
            <a:r>
              <a:rPr u="sng">
                <a:solidFill>
                  <a:srgbClr val="0563C1"/>
                </a:solidFill>
                <a:uFill>
                  <a:solidFill>
                    <a:srgbClr val="0563C1"/>
                  </a:solidFill>
                </a:uFill>
                <a:hlinkClick r:id="rId3"/>
              </a:rPr>
              <a:t>EC Annotated Grant Agreement</a:t>
            </a:r>
          </a:p>
        </p:txBody>
      </p:sp>
      <p:sp>
        <p:nvSpPr>
          <p:cNvPr id="523"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ontent Placeholder 2"/>
          <p:cNvSpPr txBox="1">
            <a:spLocks noGrp="1"/>
          </p:cNvSpPr>
          <p:nvPr>
            <p:ph type="body" sz="half" idx="1"/>
          </p:nvPr>
        </p:nvSpPr>
        <p:spPr>
          <a:xfrm>
            <a:off x="779724" y="1628799"/>
            <a:ext cx="10515601" cy="2036042"/>
          </a:xfrm>
          <a:prstGeom prst="rect">
            <a:avLst/>
          </a:prstGeom>
        </p:spPr>
        <p:txBody>
          <a:bodyPr/>
          <a:lstStyle/>
          <a:p>
            <a:r>
              <a:t>Funders, institutions, and journals expect ethical research conduct. </a:t>
            </a:r>
          </a:p>
          <a:p>
            <a:r>
              <a:t>Ethical research conduct often presupposes an assessment of how the research will impact human participants, animals, plants, ecosystems, etc. </a:t>
            </a:r>
          </a:p>
        </p:txBody>
      </p:sp>
      <p:sp>
        <p:nvSpPr>
          <p:cNvPr id="526" name="Title 1"/>
          <p:cNvSpPr txBox="1">
            <a:spLocks noGrp="1"/>
          </p:cNvSpPr>
          <p:nvPr>
            <p:ph type="title"/>
          </p:nvPr>
        </p:nvSpPr>
        <p:spPr>
          <a:xfrm>
            <a:off x="695400" y="543958"/>
            <a:ext cx="10729192" cy="985826"/>
          </a:xfrm>
          <a:prstGeom prst="rect">
            <a:avLst/>
          </a:prstGeom>
        </p:spPr>
        <p:txBody>
          <a:bodyPr/>
          <a:lstStyle/>
          <a:p>
            <a:pPr>
              <a:defRPr sz="3600"/>
            </a:pPr>
            <a:r>
              <a:t>4. Assessment of... ethical concerns – cont’d</a:t>
            </a:r>
          </a:p>
        </p:txBody>
      </p:sp>
      <p:sp>
        <p:nvSpPr>
          <p:cNvPr id="52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Content Placeholder 2"/>
          <p:cNvSpPr txBox="1">
            <a:spLocks noGrp="1"/>
          </p:cNvSpPr>
          <p:nvPr>
            <p:ph type="body" sz="half" idx="1"/>
          </p:nvPr>
        </p:nvSpPr>
        <p:spPr>
          <a:xfrm>
            <a:off x="779724" y="1628799"/>
            <a:ext cx="10515601" cy="2036042"/>
          </a:xfrm>
          <a:prstGeom prst="rect">
            <a:avLst/>
          </a:prstGeom>
        </p:spPr>
        <p:txBody>
          <a:bodyPr/>
          <a:lstStyle/>
          <a:p>
            <a:r>
              <a:t>Funders, institutions, and journals expect ethical research conduct. </a:t>
            </a:r>
          </a:p>
          <a:p>
            <a:r>
              <a:t>Ethical research conduct often presupposes an assessment of how the research will impact human participants, animals, plants, ecosystems, etc. </a:t>
            </a:r>
          </a:p>
        </p:txBody>
      </p:sp>
      <p:sp>
        <p:nvSpPr>
          <p:cNvPr id="530" name="Title 1"/>
          <p:cNvSpPr txBox="1">
            <a:spLocks noGrp="1"/>
          </p:cNvSpPr>
          <p:nvPr>
            <p:ph type="title"/>
          </p:nvPr>
        </p:nvSpPr>
        <p:spPr>
          <a:xfrm>
            <a:off x="695400" y="543958"/>
            <a:ext cx="10729192" cy="985826"/>
          </a:xfrm>
          <a:prstGeom prst="rect">
            <a:avLst/>
          </a:prstGeom>
        </p:spPr>
        <p:txBody>
          <a:bodyPr/>
          <a:lstStyle/>
          <a:p>
            <a:pPr>
              <a:defRPr sz="3600"/>
            </a:pPr>
            <a:r>
              <a:t>4. Assessment of... ethical concerns – cont’d</a:t>
            </a:r>
          </a:p>
        </p:txBody>
      </p:sp>
      <p:sp>
        <p:nvSpPr>
          <p:cNvPr id="53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92D9C6BA-75AC-F570-C9C7-BAA865AB1C5D}"/>
              </a:ext>
            </a:extLst>
          </p:cNvPr>
          <p:cNvSpPr>
            <a:spLocks noGrp="1"/>
          </p:cNvSpPr>
          <p:nvPr/>
        </p:nvSpPr>
        <p:spPr bwMode="auto">
          <a:xfrm>
            <a:off x="779724" y="3861048"/>
            <a:ext cx="10729192" cy="1974122"/>
          </a:xfr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997"/>
              </a:spcBef>
              <a:buFont typeface="Arial"/>
              <a:buChar char="•"/>
              <a:defRPr sz="2800">
                <a:solidFill>
                  <a:schemeClr val="tx1"/>
                </a:solidFill>
                <a:latin typeface="+mn-lt"/>
                <a:ea typeface="+mn-ea"/>
                <a:cs typeface="+mn-cs"/>
              </a:defRPr>
            </a:lvl1pPr>
            <a:lvl2pPr marL="685800" indent="-228600" algn="l" defTabSz="914400">
              <a:lnSpc>
                <a:spcPct val="90000"/>
              </a:lnSpc>
              <a:spcBef>
                <a:spcPts val="497"/>
              </a:spcBef>
              <a:buFont typeface="Arial"/>
              <a:buChar char="•"/>
              <a:defRPr sz="2400">
                <a:solidFill>
                  <a:schemeClr val="tx1"/>
                </a:solidFill>
                <a:latin typeface="+mn-lt"/>
                <a:ea typeface="+mn-ea"/>
                <a:cs typeface="+mn-cs"/>
              </a:defRPr>
            </a:lvl2pPr>
            <a:lvl3pPr marL="1143000" indent="-228600" algn="l" defTabSz="914400">
              <a:lnSpc>
                <a:spcPct val="90000"/>
              </a:lnSpc>
              <a:spcBef>
                <a:spcPts val="497"/>
              </a:spcBef>
              <a:buFont typeface="Arial"/>
              <a:buChar char="•"/>
              <a:defRPr sz="2000">
                <a:solidFill>
                  <a:schemeClr val="tx1"/>
                </a:solidFill>
                <a:latin typeface="+mn-lt"/>
                <a:ea typeface="+mn-ea"/>
                <a:cs typeface="+mn-cs"/>
              </a:defRPr>
            </a:lvl3pPr>
            <a:lvl4pPr marL="1600200" indent="-228600" algn="l" defTabSz="914400">
              <a:lnSpc>
                <a:spcPct val="90000"/>
              </a:lnSpc>
              <a:spcBef>
                <a:spcPts val="497"/>
              </a:spcBef>
              <a:buFont typeface="Arial"/>
              <a:buChar char="•"/>
              <a:defRPr sz="1800">
                <a:solidFill>
                  <a:schemeClr val="tx1"/>
                </a:solidFill>
                <a:latin typeface="+mn-lt"/>
                <a:ea typeface="+mn-ea"/>
                <a:cs typeface="+mn-cs"/>
              </a:defRPr>
            </a:lvl4pPr>
            <a:lvl5pPr marL="2057400" indent="-228600" algn="l" defTabSz="914400">
              <a:lnSpc>
                <a:spcPct val="90000"/>
              </a:lnSpc>
              <a:spcBef>
                <a:spcPts val="497"/>
              </a:spcBef>
              <a:buFont typeface="Arial"/>
              <a:buChar char="•"/>
              <a:defRPr sz="1800">
                <a:solidFill>
                  <a:schemeClr val="tx1"/>
                </a:solidFill>
                <a:latin typeface="+mn-lt"/>
                <a:ea typeface="+mn-ea"/>
                <a:cs typeface="+mn-cs"/>
              </a:defRPr>
            </a:lvl5pPr>
            <a:lvl6pPr marL="2514597" indent="-228600" algn="l" defTabSz="914400">
              <a:lnSpc>
                <a:spcPct val="90000"/>
              </a:lnSpc>
              <a:spcBef>
                <a:spcPts val="497"/>
              </a:spcBef>
              <a:buFont typeface="Arial"/>
              <a:buChar char="•"/>
              <a:defRPr sz="1800">
                <a:solidFill>
                  <a:schemeClr val="tx1"/>
                </a:solidFill>
                <a:latin typeface="+mn-lt"/>
                <a:ea typeface="+mn-ea"/>
                <a:cs typeface="+mn-cs"/>
              </a:defRPr>
            </a:lvl6pPr>
            <a:lvl7pPr marL="2971800" indent="-228600" algn="l" defTabSz="914400">
              <a:lnSpc>
                <a:spcPct val="90000"/>
              </a:lnSpc>
              <a:spcBef>
                <a:spcPts val="497"/>
              </a:spcBef>
              <a:buFont typeface="Arial"/>
              <a:buChar char="•"/>
              <a:defRPr sz="1800">
                <a:solidFill>
                  <a:schemeClr val="tx1"/>
                </a:solidFill>
                <a:latin typeface="+mn-lt"/>
                <a:ea typeface="+mn-ea"/>
                <a:cs typeface="+mn-cs"/>
              </a:defRPr>
            </a:lvl7pPr>
            <a:lvl8pPr marL="3429000" indent="-228600" algn="l" defTabSz="914400">
              <a:lnSpc>
                <a:spcPct val="90000"/>
              </a:lnSpc>
              <a:spcBef>
                <a:spcPts val="497"/>
              </a:spcBef>
              <a:buFont typeface="Arial"/>
              <a:buChar char="•"/>
              <a:defRPr sz="1800">
                <a:solidFill>
                  <a:schemeClr val="tx1"/>
                </a:solidFill>
                <a:latin typeface="+mn-lt"/>
                <a:ea typeface="+mn-ea"/>
                <a:cs typeface="+mn-cs"/>
              </a:defRPr>
            </a:lvl8pPr>
            <a:lvl9pPr marL="3886200" indent="-228600" algn="l" defTabSz="914400">
              <a:lnSpc>
                <a:spcPct val="90000"/>
              </a:lnSpc>
              <a:spcBef>
                <a:spcPts val="497"/>
              </a:spcBef>
              <a:buFont typeface="Arial"/>
              <a:buChar char="•"/>
              <a:defRPr sz="1800">
                <a:solidFill>
                  <a:schemeClr val="tx1"/>
                </a:solidFill>
                <a:latin typeface="+mn-lt"/>
                <a:ea typeface="+mn-ea"/>
                <a:cs typeface="+mn-cs"/>
              </a:defRPr>
            </a:lvl9pPr>
          </a:lstStyle>
          <a:p>
            <a:pPr marL="0" indent="0">
              <a:spcAft>
                <a:spcPts val="600"/>
              </a:spcAft>
              <a:buFont typeface="Arial"/>
              <a:buNone/>
              <a:defRPr/>
            </a:pPr>
            <a:r>
              <a:rPr lang="en-US" sz="2900" b="0" i="1" u="sng" strike="noStrike" cap="none" spc="0" dirty="0">
                <a:solidFill>
                  <a:srgbClr val="0070C0"/>
                </a:solidFill>
                <a:latin typeface="+mj-lt"/>
                <a:ea typeface="Arial"/>
                <a:cs typeface="Arial"/>
              </a:rPr>
              <a:t>Mitigation strategies for sharing research and applying a license</a:t>
            </a:r>
            <a:endParaRPr sz="2900" b="0" i="1" u="sng" strike="noStrike" cap="none" spc="0" dirty="0">
              <a:solidFill>
                <a:srgbClr val="0070C0"/>
              </a:solidFill>
              <a:latin typeface="+mj-lt"/>
              <a:cs typeface="Times New Roman"/>
            </a:endParaRPr>
          </a:p>
          <a:p>
            <a:pPr>
              <a:spcAft>
                <a:spcPts val="600"/>
              </a:spcAft>
              <a:defRPr/>
            </a:pPr>
            <a:r>
              <a:rPr lang="en-US" sz="2900" dirty="0">
                <a:solidFill>
                  <a:srgbClr val="0070C0"/>
                </a:solidFill>
                <a:latin typeface="+mj-lt"/>
              </a:rPr>
              <a:t>Choose a subset of the data for publication and/or de-identify data.</a:t>
            </a:r>
          </a:p>
          <a:p>
            <a:pPr>
              <a:spcAft>
                <a:spcPts val="600"/>
              </a:spcAft>
              <a:defRPr/>
            </a:pPr>
            <a:r>
              <a:rPr lang="en-US" sz="2900" dirty="0">
                <a:solidFill>
                  <a:srgbClr val="0070C0"/>
                </a:solidFill>
                <a:latin typeface="+mj-lt"/>
              </a:rPr>
              <a:t>Obtain proper informed consent that allows for data sharing.</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xfrm>
            <a:off x="776390" y="397983"/>
            <a:ext cx="10515601" cy="1325563"/>
          </a:xfrm>
          <a:prstGeom prst="rect">
            <a:avLst/>
          </a:prstGeom>
        </p:spPr>
        <p:txBody>
          <a:bodyPr/>
          <a:lstStyle/>
          <a:p>
            <a:pPr>
              <a:defRPr sz="4000"/>
            </a:pPr>
            <a:r>
              <a:t>5. Assessment of... personal data</a:t>
            </a:r>
          </a:p>
        </p:txBody>
      </p:sp>
      <p:sp>
        <p:nvSpPr>
          <p:cNvPr id="53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535" name="Rectangle 4"/>
          <p:cNvSpPr/>
          <p:nvPr/>
        </p:nvSpPr>
        <p:spPr>
          <a:xfrm>
            <a:off x="5338426" y="5967962"/>
            <a:ext cx="2413758" cy="18324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Title 1"/>
          <p:cNvSpPr txBox="1">
            <a:spLocks noGrp="1"/>
          </p:cNvSpPr>
          <p:nvPr>
            <p:ph type="title"/>
          </p:nvPr>
        </p:nvSpPr>
        <p:spPr>
          <a:xfrm>
            <a:off x="776390" y="397983"/>
            <a:ext cx="10515601" cy="1325563"/>
          </a:xfrm>
          <a:prstGeom prst="rect">
            <a:avLst/>
          </a:prstGeom>
        </p:spPr>
        <p:txBody>
          <a:bodyPr/>
          <a:lstStyle/>
          <a:p>
            <a:pPr>
              <a:defRPr sz="4000"/>
            </a:pPr>
            <a:r>
              <a:t>5. Assessment of... personal data</a:t>
            </a:r>
          </a:p>
        </p:txBody>
      </p:sp>
      <p:sp>
        <p:nvSpPr>
          <p:cNvPr id="538" name="Content Placeholder 2"/>
          <p:cNvSpPr txBox="1">
            <a:spLocks noGrp="1"/>
          </p:cNvSpPr>
          <p:nvPr>
            <p:ph type="body" sz="half" idx="1"/>
          </p:nvPr>
        </p:nvSpPr>
        <p:spPr>
          <a:xfrm>
            <a:off x="838200" y="1556791"/>
            <a:ext cx="10515600" cy="2174874"/>
          </a:xfrm>
          <a:prstGeom prst="rect">
            <a:avLst/>
          </a:prstGeom>
        </p:spPr>
        <p:txBody>
          <a:bodyPr/>
          <a:lstStyle>
            <a:lvl1pPr marL="0" indent="0">
              <a:buSzTx/>
              <a:buNone/>
            </a:lvl1pPr>
          </a:lstStyle>
          <a:p>
            <a:r>
              <a:t>What does it look like?</a:t>
            </a:r>
          </a:p>
        </p:txBody>
      </p:sp>
      <p:pic>
        <p:nvPicPr>
          <p:cNvPr id="539" name="Picture of a group of peoplePicture 411171388" descr="Picture of a group of peoplePicture 411171388"/>
          <p:cNvPicPr>
            <a:picLocks noChangeAspect="1"/>
          </p:cNvPicPr>
          <p:nvPr/>
        </p:nvPicPr>
        <p:blipFill>
          <a:blip r:embed="rId2"/>
          <a:stretch>
            <a:fillRect/>
          </a:stretch>
        </p:blipFill>
        <p:spPr>
          <a:xfrm>
            <a:off x="900009" y="2233075"/>
            <a:ext cx="3474589" cy="3474589"/>
          </a:xfrm>
          <a:prstGeom prst="rect">
            <a:avLst/>
          </a:prstGeom>
          <a:ln w="12700">
            <a:miter lim="400000"/>
          </a:ln>
        </p:spPr>
      </p:pic>
      <p:pic>
        <p:nvPicPr>
          <p:cNvPr id="540" name="Fake spreadsheetPicture 460509190" descr="Fake spreadsheetPicture 460509190"/>
          <p:cNvPicPr>
            <a:picLocks noChangeAspect="1"/>
          </p:cNvPicPr>
          <p:nvPr/>
        </p:nvPicPr>
        <p:blipFill>
          <a:blip r:embed="rId3"/>
          <a:stretch>
            <a:fillRect/>
          </a:stretch>
        </p:blipFill>
        <p:spPr>
          <a:xfrm>
            <a:off x="5338800" y="1767409"/>
            <a:ext cx="5953191" cy="4086192"/>
          </a:xfrm>
          <a:prstGeom prst="rect">
            <a:avLst/>
          </a:prstGeom>
          <a:ln w="12700">
            <a:miter lim="400000"/>
          </a:ln>
        </p:spPr>
      </p:pic>
      <p:sp>
        <p:nvSpPr>
          <p:cNvPr id="54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ontent Placeholder 2"/>
          <p:cNvSpPr txBox="1">
            <a:spLocks noGrp="1"/>
          </p:cNvSpPr>
          <p:nvPr>
            <p:ph type="body" sz="half" idx="1"/>
          </p:nvPr>
        </p:nvSpPr>
        <p:spPr>
          <a:xfrm>
            <a:off x="776389" y="1414194"/>
            <a:ext cx="11080252" cy="2361471"/>
          </a:xfrm>
          <a:prstGeom prst="rect">
            <a:avLst/>
          </a:prstGeom>
        </p:spPr>
        <p:txBody>
          <a:bodyPr/>
          <a:lstStyle/>
          <a:p>
            <a:pPr marL="210311" indent="-210311" defTabSz="841247">
              <a:lnSpc>
                <a:spcPct val="100000"/>
              </a:lnSpc>
              <a:spcBef>
                <a:spcPts val="500"/>
              </a:spcBef>
              <a:defRPr sz="2484"/>
            </a:pPr>
            <a:r>
              <a:t>General Data Protection Regulation (GDPR)</a:t>
            </a:r>
          </a:p>
          <a:p>
            <a:pPr marL="210311" indent="-210311" defTabSz="841247">
              <a:lnSpc>
                <a:spcPct val="100000"/>
              </a:lnSpc>
              <a:spcBef>
                <a:spcPts val="500"/>
              </a:spcBef>
              <a:defRPr sz="2484"/>
            </a:pPr>
            <a:r>
              <a:t>Personal data – any information related to a living person, or that can be used, directly or indirectly, to identify that person (e.g., a name, an identification number, location data, an online identifier, factors specific to the physical, physiological, genetic, mental, economic, cultural or social identity of that natural person).</a:t>
            </a:r>
          </a:p>
        </p:txBody>
      </p:sp>
      <p:sp>
        <p:nvSpPr>
          <p:cNvPr id="544" name="Title 1"/>
          <p:cNvSpPr txBox="1">
            <a:spLocks noGrp="1"/>
          </p:cNvSpPr>
          <p:nvPr>
            <p:ph type="title"/>
          </p:nvPr>
        </p:nvSpPr>
        <p:spPr>
          <a:xfrm>
            <a:off x="776390" y="397983"/>
            <a:ext cx="10792219" cy="943459"/>
          </a:xfrm>
          <a:prstGeom prst="rect">
            <a:avLst/>
          </a:prstGeom>
        </p:spPr>
        <p:txBody>
          <a:bodyPr/>
          <a:lstStyle/>
          <a:p>
            <a:pPr>
              <a:defRPr sz="4000"/>
            </a:pPr>
            <a:r>
              <a:t>5. Assessment of... personal data – cont’d</a:t>
            </a:r>
          </a:p>
        </p:txBody>
      </p:sp>
      <p:sp>
        <p:nvSpPr>
          <p:cNvPr id="54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546" name="TextBox 4"/>
          <p:cNvSpPr txBox="1"/>
          <p:nvPr/>
        </p:nvSpPr>
        <p:spPr>
          <a:xfrm>
            <a:off x="7149832" y="3743797"/>
            <a:ext cx="4877113"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u="sng">
                <a:solidFill>
                  <a:srgbClr val="0563C1"/>
                </a:solidFill>
                <a:uFill>
                  <a:solidFill>
                    <a:srgbClr val="0563C1"/>
                  </a:solidFill>
                </a:uFill>
                <a:hlinkClick r:id="rId2"/>
              </a:defRPr>
            </a:lvl1pPr>
          </a:lstStyle>
          <a:p>
            <a:pPr>
              <a:defRPr u="none">
                <a:solidFill>
                  <a:srgbClr val="000000"/>
                </a:solidFill>
                <a:uFillTx/>
              </a:defRPr>
            </a:pPr>
            <a:r>
              <a:rPr u="sng">
                <a:solidFill>
                  <a:srgbClr val="0563C1"/>
                </a:solidFill>
                <a:uFill>
                  <a:solidFill>
                    <a:srgbClr val="0563C1"/>
                  </a:solidFill>
                </a:uFill>
                <a:hlinkClick r:id="rId2"/>
              </a:rPr>
              <a:t>https://www.legislation.gov.uk/eur/2016/679/introduction -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ontent Placeholder 2"/>
          <p:cNvSpPr txBox="1">
            <a:spLocks noGrp="1"/>
          </p:cNvSpPr>
          <p:nvPr>
            <p:ph type="body" sz="half" idx="1"/>
          </p:nvPr>
        </p:nvSpPr>
        <p:spPr>
          <a:xfrm>
            <a:off x="776389" y="1414194"/>
            <a:ext cx="11080252" cy="2361471"/>
          </a:xfrm>
          <a:prstGeom prst="rect">
            <a:avLst/>
          </a:prstGeom>
        </p:spPr>
        <p:txBody>
          <a:bodyPr/>
          <a:lstStyle/>
          <a:p>
            <a:pPr marL="210311" indent="-210311" defTabSz="841247">
              <a:lnSpc>
                <a:spcPct val="100000"/>
              </a:lnSpc>
              <a:spcBef>
                <a:spcPts val="500"/>
              </a:spcBef>
              <a:defRPr sz="2484"/>
            </a:pPr>
            <a:r>
              <a:t>General Data Protection Regulation (GDPR)</a:t>
            </a:r>
          </a:p>
          <a:p>
            <a:pPr marL="210311" indent="-210311" defTabSz="841247">
              <a:lnSpc>
                <a:spcPct val="100000"/>
              </a:lnSpc>
              <a:spcBef>
                <a:spcPts val="500"/>
              </a:spcBef>
              <a:defRPr sz="2484"/>
            </a:pPr>
            <a:r>
              <a:t>Personal data – any information related to a living person, or that can be used, directly or indirectly, to identify that person (e.g., a name, an identification number, location data, an online identifier, factors specific to the physical, physiological, genetic, mental, economic, cultural or social identity of that natural person).</a:t>
            </a:r>
          </a:p>
        </p:txBody>
      </p:sp>
      <p:sp>
        <p:nvSpPr>
          <p:cNvPr id="549" name="Title 1"/>
          <p:cNvSpPr txBox="1">
            <a:spLocks noGrp="1"/>
          </p:cNvSpPr>
          <p:nvPr>
            <p:ph type="title"/>
          </p:nvPr>
        </p:nvSpPr>
        <p:spPr>
          <a:xfrm>
            <a:off x="776390" y="397983"/>
            <a:ext cx="10792219" cy="943459"/>
          </a:xfrm>
          <a:prstGeom prst="rect">
            <a:avLst/>
          </a:prstGeom>
        </p:spPr>
        <p:txBody>
          <a:bodyPr/>
          <a:lstStyle/>
          <a:p>
            <a:pPr>
              <a:defRPr sz="4000"/>
            </a:pPr>
            <a:r>
              <a:t>5. Assessment of... personal data – cont’d</a:t>
            </a:r>
          </a:p>
        </p:txBody>
      </p:sp>
      <p:sp>
        <p:nvSpPr>
          <p:cNvPr id="55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551" name="TextBox 4"/>
          <p:cNvSpPr txBox="1"/>
          <p:nvPr/>
        </p:nvSpPr>
        <p:spPr>
          <a:xfrm>
            <a:off x="7149832" y="3743797"/>
            <a:ext cx="4877113"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u="sng">
                <a:solidFill>
                  <a:srgbClr val="0563C1"/>
                </a:solidFill>
                <a:uFill>
                  <a:solidFill>
                    <a:srgbClr val="0563C1"/>
                  </a:solidFill>
                </a:uFill>
                <a:hlinkClick r:id="rId2"/>
              </a:defRPr>
            </a:lvl1pPr>
          </a:lstStyle>
          <a:p>
            <a:pPr>
              <a:defRPr u="none">
                <a:solidFill>
                  <a:srgbClr val="000000"/>
                </a:solidFill>
                <a:uFillTx/>
              </a:defRPr>
            </a:pPr>
            <a:r>
              <a:rPr u="sng">
                <a:solidFill>
                  <a:srgbClr val="0563C1"/>
                </a:solidFill>
                <a:uFill>
                  <a:solidFill>
                    <a:srgbClr val="0563C1"/>
                  </a:solidFill>
                </a:uFill>
                <a:hlinkClick r:id="rId2"/>
              </a:rPr>
              <a:t>https://www.legislation.gov.uk/eur/2016/679/introduction - </a:t>
            </a:r>
          </a:p>
        </p:txBody>
      </p:sp>
      <p:sp>
        <p:nvSpPr>
          <p:cNvPr id="2" name="Content Placeholder 2">
            <a:extLst>
              <a:ext uri="{FF2B5EF4-FFF2-40B4-BE49-F238E27FC236}">
                <a16:creationId xmlns:a16="http://schemas.microsoft.com/office/drawing/2014/main" id="{EBCDA182-6139-8CEA-EB11-AE377D107B84}"/>
              </a:ext>
            </a:extLst>
          </p:cNvPr>
          <p:cNvSpPr>
            <a:spLocks noGrp="1"/>
          </p:cNvSpPr>
          <p:nvPr/>
        </p:nvSpPr>
        <p:spPr bwMode="auto">
          <a:xfrm>
            <a:off x="838200" y="4263070"/>
            <a:ext cx="10515600" cy="2127249"/>
          </a:xfr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spcBef>
                <a:spcPts val="600"/>
              </a:spcBef>
              <a:buFont typeface="Arial"/>
              <a:buNone/>
              <a:defRPr/>
            </a:pPr>
            <a:r>
              <a:rPr lang="en-US" sz="2900" i="1" u="sng" dirty="0">
                <a:solidFill>
                  <a:srgbClr val="0070C0"/>
                </a:solidFill>
                <a:latin typeface="+mj-lt"/>
                <a:ea typeface="Arial"/>
                <a:cs typeface="Arial"/>
              </a:rPr>
              <a:t>M</a:t>
            </a:r>
            <a:r>
              <a:rPr lang="en-US" sz="2900" b="0" i="1" u="sng" strike="noStrike" cap="none" spc="0" dirty="0">
                <a:solidFill>
                  <a:srgbClr val="0070C0"/>
                </a:solidFill>
                <a:latin typeface="+mj-lt"/>
                <a:ea typeface="Arial"/>
                <a:cs typeface="Arial"/>
              </a:rPr>
              <a:t>itigation strategies for sharing research and applying a license</a:t>
            </a:r>
            <a:endParaRPr sz="2900" b="0" i="1" u="sng" strike="noStrike" cap="none" spc="0" dirty="0">
              <a:solidFill>
                <a:srgbClr val="0070C0"/>
              </a:solidFill>
              <a:latin typeface="+mj-lt"/>
              <a:cs typeface="Times New Roman"/>
            </a:endParaRPr>
          </a:p>
          <a:p>
            <a:pPr>
              <a:spcBef>
                <a:spcPts val="600"/>
              </a:spcBef>
              <a:defRPr/>
            </a:pPr>
            <a:r>
              <a:rPr lang="en-US" sz="2900" b="0" i="0" u="none" strike="noStrike" cap="none" spc="0" dirty="0">
                <a:solidFill>
                  <a:srgbClr val="0070C0"/>
                </a:solidFill>
                <a:latin typeface="+mj-lt"/>
                <a:ea typeface="Arial"/>
                <a:cs typeface="Arial"/>
              </a:rPr>
              <a:t>Obtain proper informed consent that allows for data sharing.</a:t>
            </a:r>
            <a:endParaRPr lang="en-US" sz="2900" b="0" i="0" u="none" strike="noStrike" cap="none" spc="0" dirty="0">
              <a:solidFill>
                <a:srgbClr val="0070C0"/>
              </a:solidFill>
              <a:latin typeface="+mj-lt"/>
              <a:cs typeface="Times New Roman"/>
            </a:endParaRPr>
          </a:p>
          <a:p>
            <a:pPr>
              <a:spcBef>
                <a:spcPts val="600"/>
              </a:spcBef>
              <a:defRPr/>
            </a:pPr>
            <a:r>
              <a:rPr lang="en-US" sz="2900" b="0" i="0" u="none" strike="noStrike" cap="none" spc="0" dirty="0" err="1">
                <a:solidFill>
                  <a:srgbClr val="0070C0"/>
                </a:solidFill>
                <a:latin typeface="+mj-lt"/>
                <a:ea typeface="Arial"/>
                <a:cs typeface="Arial"/>
              </a:rPr>
              <a:t>Anonymise</a:t>
            </a:r>
            <a:r>
              <a:rPr lang="en-US" sz="2900" b="0" i="0" u="none" strike="noStrike" cap="none" spc="0" dirty="0">
                <a:solidFill>
                  <a:srgbClr val="0070C0"/>
                </a:solidFill>
                <a:latin typeface="+mj-lt"/>
                <a:ea typeface="Arial"/>
                <a:cs typeface="Arial"/>
              </a:rPr>
              <a:t> personal data.</a:t>
            </a:r>
            <a:endParaRPr sz="2900" dirty="0">
              <a:solidFill>
                <a:srgbClr val="0070C0"/>
              </a:solidFill>
              <a:latin typeface="+mj-lt"/>
            </a:endParaRPr>
          </a:p>
          <a:p>
            <a:pPr>
              <a:spcBef>
                <a:spcPts val="600"/>
              </a:spcBef>
              <a:defRPr/>
            </a:pPr>
            <a:r>
              <a:rPr sz="2900" dirty="0">
                <a:solidFill>
                  <a:srgbClr val="0070C0"/>
                </a:solidFill>
                <a:latin typeface="+mj-lt"/>
              </a:rPr>
              <a:t>Consider only making metadata openly available</a:t>
            </a:r>
            <a:r>
              <a:rPr lang="en-GB" sz="2900" dirty="0">
                <a:solidFill>
                  <a:srgbClr val="0070C0"/>
                </a:solidFill>
                <a:latin typeface="+mj-lt"/>
              </a:rPr>
              <a:t>.</a:t>
            </a:r>
            <a:endParaRPr sz="2900" dirty="0">
              <a:solidFill>
                <a:srgbClr val="0070C0"/>
              </a:solidFill>
              <a:latin typeface="+mj-lt"/>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itle 1"/>
          <p:cNvSpPr txBox="1">
            <a:spLocks noGrp="1"/>
          </p:cNvSpPr>
          <p:nvPr>
            <p:ph type="title"/>
          </p:nvPr>
        </p:nvSpPr>
        <p:spPr>
          <a:xfrm>
            <a:off x="407367" y="404663"/>
            <a:ext cx="4786769" cy="2016226"/>
          </a:xfrm>
          <a:prstGeom prst="rect">
            <a:avLst/>
          </a:prstGeom>
        </p:spPr>
        <p:txBody>
          <a:bodyPr/>
          <a:lstStyle/>
          <a:p>
            <a:pPr>
              <a:defRPr sz="3800"/>
            </a:pPr>
            <a:r>
              <a:t>6. Assessment of...</a:t>
            </a:r>
            <a:br/>
            <a:r>
              <a:t>contractual obligations</a:t>
            </a:r>
          </a:p>
        </p:txBody>
      </p:sp>
      <p:sp>
        <p:nvSpPr>
          <p:cNvPr id="55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itle 1"/>
          <p:cNvSpPr txBox="1">
            <a:spLocks noGrp="1"/>
          </p:cNvSpPr>
          <p:nvPr>
            <p:ph type="title"/>
          </p:nvPr>
        </p:nvSpPr>
        <p:spPr>
          <a:xfrm>
            <a:off x="407367" y="404663"/>
            <a:ext cx="4786769" cy="2016226"/>
          </a:xfrm>
          <a:prstGeom prst="rect">
            <a:avLst/>
          </a:prstGeom>
        </p:spPr>
        <p:txBody>
          <a:bodyPr/>
          <a:lstStyle/>
          <a:p>
            <a:pPr>
              <a:defRPr sz="3800"/>
            </a:pPr>
            <a:r>
              <a:t>6. Assessment of...</a:t>
            </a:r>
            <a:br/>
            <a:r>
              <a:t>contractual obligations</a:t>
            </a:r>
          </a:p>
        </p:txBody>
      </p:sp>
      <p:sp>
        <p:nvSpPr>
          <p:cNvPr id="557" name="Content Placeholder 2"/>
          <p:cNvSpPr txBox="1">
            <a:spLocks noGrp="1"/>
          </p:cNvSpPr>
          <p:nvPr>
            <p:ph type="body" sz="half" idx="1"/>
          </p:nvPr>
        </p:nvSpPr>
        <p:spPr>
          <a:xfrm>
            <a:off x="407368" y="3699183"/>
            <a:ext cx="10515601" cy="2174873"/>
          </a:xfrm>
          <a:prstGeom prst="rect">
            <a:avLst/>
          </a:prstGeom>
        </p:spPr>
        <p:txBody>
          <a:bodyPr/>
          <a:lstStyle>
            <a:lvl1pPr marL="0" indent="0">
              <a:buSzTx/>
              <a:buNone/>
            </a:lvl1pPr>
          </a:lstStyle>
          <a:p>
            <a:r>
              <a:t>What does it look like?</a:t>
            </a:r>
          </a:p>
        </p:txBody>
      </p:sp>
      <p:pic>
        <p:nvPicPr>
          <p:cNvPr id="558" name="Non disclosure agreementPicture 675966045" descr="Non disclosure agreementPicture 675966045"/>
          <p:cNvPicPr>
            <a:picLocks noChangeAspect="1"/>
          </p:cNvPicPr>
          <p:nvPr/>
        </p:nvPicPr>
        <p:blipFill>
          <a:blip r:embed="rId2"/>
          <a:stretch>
            <a:fillRect/>
          </a:stretch>
        </p:blipFill>
        <p:spPr>
          <a:xfrm>
            <a:off x="4773378" y="1124744"/>
            <a:ext cx="7327326" cy="5143930"/>
          </a:xfrm>
          <a:prstGeom prst="rect">
            <a:avLst/>
          </a:prstGeom>
          <a:ln w="12700">
            <a:miter lim="400000"/>
          </a:ln>
        </p:spPr>
      </p:pic>
      <p:sp>
        <p:nvSpPr>
          <p:cNvPr id="559" name="TextBox 1092148409"/>
          <p:cNvSpPr txBox="1"/>
          <p:nvPr/>
        </p:nvSpPr>
        <p:spPr>
          <a:xfrm>
            <a:off x="453087" y="5233615"/>
            <a:ext cx="3920276"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Source: </a:t>
            </a:r>
            <a:br/>
            <a:r>
              <a:rPr u="sng">
                <a:solidFill>
                  <a:srgbClr val="0563C1"/>
                </a:solidFill>
                <a:uFill>
                  <a:solidFill>
                    <a:srgbClr val="0563C1"/>
                  </a:solidFill>
                </a:uFill>
                <a:hlinkClick r:id="rId3"/>
              </a:rPr>
              <a:t>Example of a NDA from gov.uk</a:t>
            </a:r>
          </a:p>
        </p:txBody>
      </p:sp>
      <p:sp>
        <p:nvSpPr>
          <p:cNvPr id="56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xfrm>
            <a:off x="843159" y="476672"/>
            <a:ext cx="10515601" cy="1325564"/>
          </a:xfrm>
          <a:prstGeom prst="rect">
            <a:avLst/>
          </a:prstGeom>
        </p:spPr>
        <p:txBody>
          <a:bodyPr/>
          <a:lstStyle/>
          <a:p>
            <a:r>
              <a:t>A quick poll</a:t>
            </a:r>
          </a:p>
        </p:txBody>
      </p:sp>
      <p:sp>
        <p:nvSpPr>
          <p:cNvPr id="123" name="Content Placeholder 2"/>
          <p:cNvSpPr txBox="1">
            <a:spLocks noGrp="1"/>
          </p:cNvSpPr>
          <p:nvPr>
            <p:ph type="body" idx="1"/>
          </p:nvPr>
        </p:nvSpPr>
        <p:spPr>
          <a:xfrm>
            <a:off x="767408" y="2420888"/>
            <a:ext cx="10515601" cy="3828084"/>
          </a:xfrm>
          <a:prstGeom prst="rect">
            <a:avLst/>
          </a:prstGeom>
        </p:spPr>
        <p:txBody>
          <a:bodyPr/>
          <a:lstStyle/>
          <a:p>
            <a:pPr marL="514350" indent="-514350">
              <a:buFontTx/>
              <a:buAutoNum type="arabicPeriod"/>
              <a:defRPr sz="3200"/>
            </a:pPr>
            <a:r>
              <a:t>Do you work with research data? Research code/software? Both research data and research code/software?</a:t>
            </a:r>
          </a:p>
          <a:p>
            <a:pPr marL="514350" indent="-514350">
              <a:buFontTx/>
              <a:buAutoNum type="arabicPeriod"/>
              <a:defRPr sz="3200"/>
            </a:pPr>
            <a:endParaRPr/>
          </a:p>
          <a:p>
            <a:pPr marL="514350" indent="-514350">
              <a:buFontTx/>
              <a:buAutoNum type="arabicPeriod" startAt="2"/>
              <a:defRPr sz="3200"/>
            </a:pPr>
            <a:r>
              <a:t>Which country do you work in? </a:t>
            </a:r>
          </a:p>
        </p:txBody>
      </p:sp>
      <p:sp>
        <p:nvSpPr>
          <p:cNvPr id="124"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Content Placeholder 2"/>
          <p:cNvSpPr txBox="1">
            <a:spLocks noGrp="1"/>
          </p:cNvSpPr>
          <p:nvPr>
            <p:ph type="body" sz="half" idx="1"/>
          </p:nvPr>
        </p:nvSpPr>
        <p:spPr>
          <a:xfrm>
            <a:off x="498431" y="1584247"/>
            <a:ext cx="11147922" cy="1872209"/>
          </a:xfrm>
          <a:prstGeom prst="rect">
            <a:avLst/>
          </a:prstGeom>
        </p:spPr>
        <p:txBody>
          <a:bodyPr/>
          <a:lstStyle/>
          <a:p>
            <a:pPr>
              <a:defRPr sz="2600"/>
            </a:pPr>
            <a:r>
              <a:t>Some contracts, especially non-disclosure agreements (NDAs), limit your ability to make data and/code openly available or explicitly require access restrictions.</a:t>
            </a:r>
          </a:p>
          <a:p>
            <a:pPr>
              <a:defRPr sz="2600"/>
            </a:pPr>
            <a:r>
              <a:t>Other contracts define usage rights in a way that limits the ability to apply a license or specifies who should be attributed in the license.</a:t>
            </a:r>
          </a:p>
        </p:txBody>
      </p:sp>
      <p:sp>
        <p:nvSpPr>
          <p:cNvPr id="563" name="Title 1"/>
          <p:cNvSpPr txBox="1">
            <a:spLocks noGrp="1"/>
          </p:cNvSpPr>
          <p:nvPr>
            <p:ph type="title"/>
          </p:nvPr>
        </p:nvSpPr>
        <p:spPr>
          <a:xfrm>
            <a:off x="407367" y="471880"/>
            <a:ext cx="11557286" cy="1084912"/>
          </a:xfrm>
          <a:prstGeom prst="rect">
            <a:avLst/>
          </a:prstGeom>
        </p:spPr>
        <p:txBody>
          <a:bodyPr/>
          <a:lstStyle/>
          <a:p>
            <a:pPr>
              <a:defRPr sz="3400"/>
            </a:pPr>
            <a:r>
              <a:t>6. Assessment of... contractual obligations – cont’d</a:t>
            </a:r>
          </a:p>
        </p:txBody>
      </p:sp>
      <p:sp>
        <p:nvSpPr>
          <p:cNvPr id="56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ontent Placeholder 2"/>
          <p:cNvSpPr txBox="1">
            <a:spLocks noGrp="1"/>
          </p:cNvSpPr>
          <p:nvPr>
            <p:ph type="body" sz="half" idx="1"/>
          </p:nvPr>
        </p:nvSpPr>
        <p:spPr>
          <a:xfrm>
            <a:off x="498431" y="1584247"/>
            <a:ext cx="11147922" cy="1872209"/>
          </a:xfrm>
          <a:prstGeom prst="rect">
            <a:avLst/>
          </a:prstGeom>
        </p:spPr>
        <p:txBody>
          <a:bodyPr/>
          <a:lstStyle/>
          <a:p>
            <a:pPr>
              <a:defRPr sz="2600"/>
            </a:pPr>
            <a:r>
              <a:t>Some contracts, especially non-disclosure agreements (NDAs), limit your ability to make data and/code openly available or explicitly require access restrictions.</a:t>
            </a:r>
          </a:p>
          <a:p>
            <a:pPr>
              <a:defRPr sz="2600"/>
            </a:pPr>
            <a:r>
              <a:t>Other contracts define usage rights in a way that limits the ability to apply a license or specifies who should be attributed in the license.</a:t>
            </a:r>
          </a:p>
        </p:txBody>
      </p:sp>
      <p:sp>
        <p:nvSpPr>
          <p:cNvPr id="567" name="Title 1"/>
          <p:cNvSpPr txBox="1">
            <a:spLocks noGrp="1"/>
          </p:cNvSpPr>
          <p:nvPr>
            <p:ph type="title"/>
          </p:nvPr>
        </p:nvSpPr>
        <p:spPr>
          <a:xfrm>
            <a:off x="407367" y="471880"/>
            <a:ext cx="11557286" cy="1084912"/>
          </a:xfrm>
          <a:prstGeom prst="rect">
            <a:avLst/>
          </a:prstGeom>
        </p:spPr>
        <p:txBody>
          <a:bodyPr/>
          <a:lstStyle/>
          <a:p>
            <a:pPr>
              <a:defRPr sz="3400"/>
            </a:pPr>
            <a:r>
              <a:t>6. Assessment of... contractual obligations – cont’d</a:t>
            </a:r>
          </a:p>
        </p:txBody>
      </p:sp>
      <p:sp>
        <p:nvSpPr>
          <p:cNvPr id="56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2443E926-54EE-DBCC-BE36-A640AE06A4A3}"/>
              </a:ext>
            </a:extLst>
          </p:cNvPr>
          <p:cNvSpPr>
            <a:spLocks noGrp="1"/>
          </p:cNvSpPr>
          <p:nvPr/>
        </p:nvSpPr>
        <p:spPr bwMode="auto">
          <a:xfrm>
            <a:off x="590718" y="3489600"/>
            <a:ext cx="11190584" cy="2646024"/>
          </a:xfrm>
        </p:spPr>
        <p:txBody>
          <a:bodyPr vertOverflow="overflow" horzOverflow="overflow" vert="horz" wrap="square" lIns="91440" tIns="45720" rIns="91440" bIns="45720" numCol="1" spcCol="0" rtlCol="0" fromWordArt="0" anchor="t" anchorCtr="0" forceAA="0" compatLnSpc="0">
            <a:no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lnSpc>
                <a:spcPct val="80000"/>
              </a:lnSpc>
              <a:spcBef>
                <a:spcPts val="600"/>
              </a:spcBef>
              <a:spcAft>
                <a:spcPts val="600"/>
              </a:spcAft>
              <a:buFont typeface="Arial"/>
              <a:buNone/>
              <a:defRPr/>
            </a:pPr>
            <a:r>
              <a:rPr lang="en-US" sz="2700" b="0" i="1" u="sng" strike="noStrike" cap="none" spc="0" dirty="0">
                <a:solidFill>
                  <a:srgbClr val="0070C0"/>
                </a:solidFill>
                <a:latin typeface="+mj-lt"/>
                <a:ea typeface="Arial"/>
                <a:cs typeface="Arial"/>
              </a:rPr>
              <a:t>Mitigation strategies for sharing research and applying a license</a:t>
            </a:r>
            <a:endParaRPr sz="2700" b="0" i="1" u="sng" strike="noStrike" cap="none" spc="0" dirty="0">
              <a:solidFill>
                <a:srgbClr val="0070C0"/>
              </a:solidFill>
              <a:latin typeface="+mj-lt"/>
              <a:cs typeface="Times New Roman"/>
            </a:endParaRPr>
          </a:p>
          <a:p>
            <a:pPr>
              <a:lnSpc>
                <a:spcPct val="80000"/>
              </a:lnSpc>
              <a:spcBef>
                <a:spcPts val="600"/>
              </a:spcBef>
              <a:spcAft>
                <a:spcPts val="600"/>
              </a:spcAft>
              <a:defRPr/>
            </a:pPr>
            <a:r>
              <a:rPr sz="2700" dirty="0">
                <a:solidFill>
                  <a:srgbClr val="0070C0"/>
                </a:solidFill>
                <a:latin typeface="+mj-lt"/>
              </a:rPr>
              <a:t>Revisit the agreement and create an addendum for sharing and licensing</a:t>
            </a:r>
            <a:r>
              <a:rPr lang="en-GB" sz="2700" dirty="0">
                <a:solidFill>
                  <a:srgbClr val="0070C0"/>
                </a:solidFill>
                <a:latin typeface="+mj-lt"/>
              </a:rPr>
              <a:t>.</a:t>
            </a:r>
            <a:endParaRPr sz="2700" dirty="0">
              <a:solidFill>
                <a:srgbClr val="0070C0"/>
              </a:solidFill>
              <a:latin typeface="+mj-lt"/>
            </a:endParaRPr>
          </a:p>
          <a:p>
            <a:pPr>
              <a:lnSpc>
                <a:spcPct val="80000"/>
              </a:lnSpc>
              <a:spcBef>
                <a:spcPts val="600"/>
              </a:spcBef>
              <a:spcAft>
                <a:spcPts val="600"/>
              </a:spcAft>
              <a:defRPr/>
            </a:pPr>
            <a:r>
              <a:rPr sz="2700" dirty="0">
                <a:solidFill>
                  <a:srgbClr val="0070C0"/>
                </a:solidFill>
                <a:latin typeface="+mj-lt"/>
              </a:rPr>
              <a:t>Consider making only a subset of the data available or applying multiple licenses with different metadata to different subsets</a:t>
            </a:r>
            <a:r>
              <a:rPr lang="en-GB" sz="2700" dirty="0">
                <a:solidFill>
                  <a:srgbClr val="0070C0"/>
                </a:solidFill>
                <a:latin typeface="+mj-lt"/>
              </a:rPr>
              <a:t>.</a:t>
            </a:r>
            <a:endParaRPr sz="2700" dirty="0">
              <a:solidFill>
                <a:srgbClr val="0070C0"/>
              </a:solidFill>
              <a:latin typeface="+mj-lt"/>
            </a:endParaRPr>
          </a:p>
          <a:p>
            <a:pPr>
              <a:lnSpc>
                <a:spcPct val="80000"/>
              </a:lnSpc>
              <a:spcBef>
                <a:spcPts val="600"/>
              </a:spcBef>
              <a:spcAft>
                <a:spcPts val="600"/>
              </a:spcAft>
              <a:defRPr/>
            </a:pPr>
            <a:r>
              <a:rPr sz="2700" dirty="0">
                <a:solidFill>
                  <a:srgbClr val="0070C0"/>
                </a:solidFill>
                <a:latin typeface="+mj-lt"/>
              </a:rPr>
              <a:t>Consider making only metadata openly available and define access restrictions and an agreement for data reuse</a:t>
            </a:r>
            <a:r>
              <a:rPr lang="en-GB" sz="2700" dirty="0">
                <a:solidFill>
                  <a:srgbClr val="0070C0"/>
                </a:solidFill>
                <a:latin typeface="+mj-lt"/>
              </a:rPr>
              <a:t>.</a:t>
            </a:r>
            <a:endParaRPr sz="2700" dirty="0">
              <a:solidFill>
                <a:srgbClr val="0070C0"/>
              </a:solidFill>
              <a:latin typeface="+mj-lt"/>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itle 1"/>
          <p:cNvSpPr txBox="1">
            <a:spLocks noGrp="1"/>
          </p:cNvSpPr>
          <p:nvPr>
            <p:ph type="title"/>
          </p:nvPr>
        </p:nvSpPr>
        <p:spPr>
          <a:xfrm>
            <a:off x="395427" y="677353"/>
            <a:ext cx="5744181" cy="1325564"/>
          </a:xfrm>
          <a:prstGeom prst="rect">
            <a:avLst/>
          </a:prstGeom>
        </p:spPr>
        <p:txBody>
          <a:bodyPr/>
          <a:lstStyle/>
          <a:p>
            <a:pPr defTabSz="640079">
              <a:defRPr sz="2800"/>
            </a:pPr>
            <a:r>
              <a:t>7. Assessment of...</a:t>
            </a:r>
            <a:br/>
            <a:r>
              <a:t>risk of reduced novelty of findings</a:t>
            </a:r>
          </a:p>
        </p:txBody>
      </p:sp>
      <p:sp>
        <p:nvSpPr>
          <p:cNvPr id="57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itle 1"/>
          <p:cNvSpPr txBox="1">
            <a:spLocks noGrp="1"/>
          </p:cNvSpPr>
          <p:nvPr>
            <p:ph type="title"/>
          </p:nvPr>
        </p:nvSpPr>
        <p:spPr>
          <a:xfrm>
            <a:off x="395427" y="677353"/>
            <a:ext cx="5744181" cy="1325564"/>
          </a:xfrm>
          <a:prstGeom prst="rect">
            <a:avLst/>
          </a:prstGeom>
        </p:spPr>
        <p:txBody>
          <a:bodyPr/>
          <a:lstStyle/>
          <a:p>
            <a:pPr defTabSz="640079">
              <a:defRPr sz="2800"/>
            </a:pPr>
            <a:r>
              <a:t>7. Assessment of...</a:t>
            </a:r>
            <a:br/>
            <a:r>
              <a:t>risk of reduced novelty of findings</a:t>
            </a:r>
          </a:p>
        </p:txBody>
      </p:sp>
      <p:sp>
        <p:nvSpPr>
          <p:cNvPr id="574" name="Content Placeholder 2"/>
          <p:cNvSpPr txBox="1">
            <a:spLocks noGrp="1"/>
          </p:cNvSpPr>
          <p:nvPr>
            <p:ph type="body" sz="quarter" idx="1"/>
          </p:nvPr>
        </p:nvSpPr>
        <p:spPr>
          <a:xfrm>
            <a:off x="334180" y="2341563"/>
            <a:ext cx="5290736" cy="558958"/>
          </a:xfrm>
          <a:prstGeom prst="rect">
            <a:avLst/>
          </a:prstGeom>
        </p:spPr>
        <p:txBody>
          <a:bodyPr/>
          <a:lstStyle>
            <a:lvl1pPr marL="0" indent="0">
              <a:buSzTx/>
              <a:buNone/>
              <a:defRPr sz="2600"/>
            </a:lvl1pPr>
          </a:lstStyle>
          <a:p>
            <a:r>
              <a:t>What does it look like?</a:t>
            </a:r>
          </a:p>
        </p:txBody>
      </p:sp>
      <p:grpSp>
        <p:nvGrpSpPr>
          <p:cNvPr id="4" name="Group 3">
            <a:extLst>
              <a:ext uri="{FF2B5EF4-FFF2-40B4-BE49-F238E27FC236}">
                <a16:creationId xmlns:a16="http://schemas.microsoft.com/office/drawing/2014/main" id="{28194E2E-8691-A4FB-8CCB-6707E477CECA}"/>
              </a:ext>
            </a:extLst>
          </p:cNvPr>
          <p:cNvGrpSpPr/>
          <p:nvPr/>
        </p:nvGrpSpPr>
        <p:grpSpPr>
          <a:xfrm>
            <a:off x="356302" y="2865815"/>
            <a:ext cx="5064983" cy="3296899"/>
            <a:chOff x="356302" y="2865815"/>
            <a:chExt cx="5064983" cy="3296899"/>
          </a:xfrm>
        </p:grpSpPr>
        <p:sp>
          <p:nvSpPr>
            <p:cNvPr id="575" name="Rectangle 6"/>
            <p:cNvSpPr/>
            <p:nvPr/>
          </p:nvSpPr>
          <p:spPr>
            <a:xfrm>
              <a:off x="356302" y="2865815"/>
              <a:ext cx="5064983" cy="2963811"/>
            </a:xfrm>
            <a:prstGeom prst="rect">
              <a:avLst/>
            </a:prstGeom>
            <a:solidFill>
              <a:srgbClr val="E7E6E6"/>
            </a:solidFill>
            <a:ln w="12700" cap="flat">
              <a:solidFill>
                <a:srgbClr val="000000"/>
              </a:solidFill>
              <a:prstDash val="solid"/>
              <a:miter lim="800000"/>
            </a:ln>
            <a:effectLst/>
          </p:spPr>
          <p:txBody>
            <a:bodyPr wrap="square" lIns="45719" tIns="45719" rIns="45719" bIns="45719" numCol="1" anchor="t">
              <a:noAutofit/>
            </a:bodyPr>
            <a:lstStyle/>
            <a:p>
              <a:pPr>
                <a:defRPr/>
              </a:pPr>
              <a:r>
                <a:rPr lang="en-GB" sz="2000" b="1" i="0" u="none" dirty="0">
                  <a:solidFill>
                    <a:srgbClr val="222222"/>
                  </a:solidFill>
                  <a:ea typeface="Arial"/>
                  <a:cs typeface="Arial"/>
                </a:rPr>
                <a:t>Criteria for publication</a:t>
              </a:r>
              <a:endParaRPr lang="en-GB" sz="2000" b="0" i="0" u="none" dirty="0">
                <a:solidFill>
                  <a:srgbClr val="222222"/>
                </a:solidFill>
                <a:ea typeface="Arial"/>
                <a:cs typeface="Arial"/>
              </a:endParaRPr>
            </a:p>
            <a:p>
              <a:pPr>
                <a:defRPr/>
              </a:pPr>
              <a:r>
                <a:rPr lang="en-GB" sz="2000" b="0" i="0" u="none" dirty="0">
                  <a:solidFill>
                    <a:srgbClr val="222222"/>
                  </a:solidFill>
                  <a:ea typeface="Arial"/>
                  <a:cs typeface="Arial"/>
                </a:rPr>
                <a:t>The criteria for publication of scientific papers (Articles) in </a:t>
              </a:r>
              <a:r>
                <a:rPr lang="en-GB" sz="2000" b="0" i="1" u="none" dirty="0">
                  <a:solidFill>
                    <a:srgbClr val="222222"/>
                  </a:solidFill>
                  <a:ea typeface="Arial"/>
                  <a:cs typeface="Arial"/>
                </a:rPr>
                <a:t>Nature </a:t>
              </a:r>
              <a:r>
                <a:rPr lang="en-GB" sz="2000" b="0" i="0" u="none" dirty="0">
                  <a:solidFill>
                    <a:srgbClr val="222222"/>
                  </a:solidFill>
                  <a:ea typeface="Arial"/>
                  <a:cs typeface="Arial"/>
                </a:rPr>
                <a:t>are that they:</a:t>
              </a:r>
              <a:endParaRPr lang="en-GB" sz="2000" dirty="0"/>
            </a:p>
            <a:p>
              <a:pPr marL="234314" indent="-234314">
                <a:buFont typeface="Arial"/>
                <a:buChar char="–"/>
                <a:defRPr/>
              </a:pPr>
              <a:r>
                <a:rPr lang="en-GB" sz="2000" b="1" i="0" u="none" dirty="0">
                  <a:solidFill>
                    <a:srgbClr val="222222"/>
                  </a:solidFill>
                  <a:ea typeface="Arial"/>
                  <a:cs typeface="Arial"/>
                </a:rPr>
                <a:t>report original scientific research (the main results and conclusions must not have been published or submitted elsewhere)</a:t>
              </a:r>
              <a:endParaRPr lang="en-GB" sz="2000" b="1" dirty="0"/>
            </a:p>
            <a:p>
              <a:pPr marL="234314" indent="-234314">
                <a:buFont typeface="Arial"/>
                <a:buChar char="–"/>
                <a:defRPr/>
              </a:pPr>
              <a:r>
                <a:rPr lang="en-GB" sz="2000" b="0" i="0" u="none" dirty="0">
                  <a:solidFill>
                    <a:srgbClr val="222222"/>
                  </a:solidFill>
                  <a:ea typeface="Arial"/>
                  <a:cs typeface="Arial"/>
                </a:rPr>
                <a:t>are of outstanding scientific importance</a:t>
              </a:r>
              <a:endParaRPr lang="en-GB" sz="2000" dirty="0"/>
            </a:p>
            <a:p>
              <a:pPr marL="234314" indent="-234314">
                <a:buFont typeface="Arial"/>
                <a:buChar char="–"/>
                <a:defRPr/>
              </a:pPr>
              <a:r>
                <a:rPr lang="en-GB" sz="2000" b="0" i="0" u="none" dirty="0">
                  <a:solidFill>
                    <a:srgbClr val="222222"/>
                  </a:solidFill>
                  <a:ea typeface="Arial"/>
                  <a:cs typeface="Arial"/>
                </a:rPr>
                <a:t>reach a conclusion of interest to an interdisciplinary readership.</a:t>
              </a:r>
              <a:endParaRPr lang="en-GB" sz="2000" dirty="0"/>
            </a:p>
            <a:p>
              <a:pPr>
                <a:defRPr sz="1900">
                  <a:solidFill>
                    <a:srgbClr val="FFFFFF"/>
                  </a:solidFill>
                </a:defRPr>
              </a:pPr>
              <a:endParaRPr dirty="0"/>
            </a:p>
          </p:txBody>
        </p:sp>
        <p:sp>
          <p:nvSpPr>
            <p:cNvPr id="576" name="TextBox 9"/>
            <p:cNvSpPr txBox="1"/>
            <p:nvPr/>
          </p:nvSpPr>
          <p:spPr>
            <a:xfrm>
              <a:off x="402021" y="5829626"/>
              <a:ext cx="4693502"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Source: </a:t>
              </a:r>
              <a:r>
                <a:rPr u="sng">
                  <a:solidFill>
                    <a:srgbClr val="0563C1"/>
                  </a:solidFill>
                  <a:uFill>
                    <a:solidFill>
                      <a:srgbClr val="0563C1"/>
                    </a:solidFill>
                  </a:uFill>
                  <a:hlinkClick r:id="rId2"/>
                </a:rPr>
                <a:t>Nature Editorial Guidelines</a:t>
              </a:r>
            </a:p>
          </p:txBody>
        </p:sp>
      </p:grpSp>
      <p:sp>
        <p:nvSpPr>
          <p:cNvPr id="57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Title 1"/>
          <p:cNvSpPr txBox="1">
            <a:spLocks noGrp="1"/>
          </p:cNvSpPr>
          <p:nvPr>
            <p:ph type="title"/>
          </p:nvPr>
        </p:nvSpPr>
        <p:spPr>
          <a:xfrm>
            <a:off x="395427" y="677353"/>
            <a:ext cx="5744181" cy="1325564"/>
          </a:xfrm>
          <a:prstGeom prst="rect">
            <a:avLst/>
          </a:prstGeom>
        </p:spPr>
        <p:txBody>
          <a:bodyPr/>
          <a:lstStyle/>
          <a:p>
            <a:pPr defTabSz="640079">
              <a:defRPr sz="2800"/>
            </a:pPr>
            <a:r>
              <a:t>7. Assessment of...</a:t>
            </a:r>
            <a:br/>
            <a:r>
              <a:t>risk of reduced novelty of findings</a:t>
            </a:r>
          </a:p>
        </p:txBody>
      </p:sp>
      <p:sp>
        <p:nvSpPr>
          <p:cNvPr id="581" name="Content Placeholder 2"/>
          <p:cNvSpPr txBox="1">
            <a:spLocks noGrp="1"/>
          </p:cNvSpPr>
          <p:nvPr>
            <p:ph type="body" sz="quarter" idx="1"/>
          </p:nvPr>
        </p:nvSpPr>
        <p:spPr>
          <a:xfrm>
            <a:off x="334180" y="2341563"/>
            <a:ext cx="5290736" cy="558958"/>
          </a:xfrm>
          <a:prstGeom prst="rect">
            <a:avLst/>
          </a:prstGeom>
        </p:spPr>
        <p:txBody>
          <a:bodyPr/>
          <a:lstStyle>
            <a:lvl1pPr marL="0" indent="0">
              <a:buSzTx/>
              <a:buNone/>
              <a:defRPr sz="2600"/>
            </a:lvl1pPr>
          </a:lstStyle>
          <a:p>
            <a:r>
              <a:t>What does it look like?</a:t>
            </a:r>
          </a:p>
        </p:txBody>
      </p:sp>
      <p:sp>
        <p:nvSpPr>
          <p:cNvPr id="58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586" name="TextBox 2"/>
          <p:cNvSpPr txBox="1"/>
          <p:nvPr/>
        </p:nvSpPr>
        <p:spPr>
          <a:xfrm>
            <a:off x="5775612" y="635926"/>
            <a:ext cx="6156700" cy="5431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700">
                <a:solidFill>
                  <a:srgbClr val="374151"/>
                </a:solidFill>
                <a:latin typeface="Arial"/>
                <a:ea typeface="Arial"/>
                <a:cs typeface="Arial"/>
                <a:sym typeface="Arial"/>
              </a:defRPr>
            </a:pPr>
            <a:r>
              <a:t>Example of a letter from a journal to an author.</a:t>
            </a:r>
          </a:p>
          <a:p>
            <a:pPr>
              <a:defRPr sz="1700">
                <a:solidFill>
                  <a:srgbClr val="374151"/>
                </a:solidFill>
                <a:latin typeface="Arial"/>
                <a:ea typeface="Arial"/>
                <a:cs typeface="Arial"/>
                <a:sym typeface="Arial"/>
              </a:defRPr>
            </a:pPr>
            <a:endParaRPr/>
          </a:p>
          <a:p>
            <a:pPr>
              <a:defRPr sz="1700">
                <a:solidFill>
                  <a:srgbClr val="374151"/>
                </a:solidFill>
                <a:latin typeface="Arial"/>
                <a:ea typeface="Arial"/>
                <a:cs typeface="Arial"/>
                <a:sym typeface="Arial"/>
              </a:defRPr>
            </a:pPr>
            <a:r>
              <a:t>Subject: Decision on Manuscript ID [XXXXX] - [Title of Your Article]</a:t>
            </a:r>
          </a:p>
          <a:p>
            <a:pPr>
              <a:defRPr sz="1700"/>
            </a:pPr>
            <a:endParaRPr/>
          </a:p>
          <a:p>
            <a:pPr>
              <a:defRPr sz="1700">
                <a:solidFill>
                  <a:srgbClr val="374151"/>
                </a:solidFill>
                <a:latin typeface="Arial"/>
                <a:ea typeface="Arial"/>
                <a:cs typeface="Arial"/>
                <a:sym typeface="Arial"/>
              </a:defRPr>
            </a:pPr>
            <a:r>
              <a:t>Thank you for submitting your manuscript entitled "[Title of Your Article]" to [Journal Name]. We appreciate the opportunity to consider your work for publication. After careful evaluation by our editorial team and external reviewers, we regret to inform you that we are unable to accept your manuscript for publication in [Journal Name].</a:t>
            </a:r>
          </a:p>
          <a:p>
            <a:pPr>
              <a:defRPr sz="1700">
                <a:solidFill>
                  <a:srgbClr val="374151"/>
                </a:solidFill>
                <a:latin typeface="Arial"/>
                <a:ea typeface="Arial"/>
                <a:cs typeface="Arial"/>
                <a:sym typeface="Arial"/>
              </a:defRPr>
            </a:pPr>
            <a:r>
              <a:t>The peer review process is integral to maintaining the quality and integrity of the work published in our journal. Based on the feedback received, </a:t>
            </a:r>
            <a:r>
              <a:rPr b="1"/>
              <a:t>the primary reason for our decision is the lack of sufficient novelty in the research presented</a:t>
            </a:r>
            <a:r>
              <a:t>. While your study is methodologically sound, the reviewers noted that the findings do not significantly advance the current understanding in the field or offer new or compelling insights. In our commitment to publishing work that provides notable contributions and advances to the field, we must be stringent in our criteria for novelty and significance.</a:t>
            </a:r>
          </a:p>
        </p:txBody>
      </p:sp>
      <p:grpSp>
        <p:nvGrpSpPr>
          <p:cNvPr id="3" name="Group 2">
            <a:extLst>
              <a:ext uri="{FF2B5EF4-FFF2-40B4-BE49-F238E27FC236}">
                <a16:creationId xmlns:a16="http://schemas.microsoft.com/office/drawing/2014/main" id="{5EE4189A-38F6-863D-80EE-8806494AD886}"/>
              </a:ext>
            </a:extLst>
          </p:cNvPr>
          <p:cNvGrpSpPr/>
          <p:nvPr/>
        </p:nvGrpSpPr>
        <p:grpSpPr>
          <a:xfrm>
            <a:off x="356302" y="2865815"/>
            <a:ext cx="5064983" cy="3296899"/>
            <a:chOff x="356302" y="2865815"/>
            <a:chExt cx="5064983" cy="3296899"/>
          </a:xfrm>
        </p:grpSpPr>
        <p:sp>
          <p:nvSpPr>
            <p:cNvPr id="4" name="Rectangle 6">
              <a:extLst>
                <a:ext uri="{FF2B5EF4-FFF2-40B4-BE49-F238E27FC236}">
                  <a16:creationId xmlns:a16="http://schemas.microsoft.com/office/drawing/2014/main" id="{554FE344-7875-6026-0A69-EC013EFC7ED7}"/>
                </a:ext>
              </a:extLst>
            </p:cNvPr>
            <p:cNvSpPr/>
            <p:nvPr/>
          </p:nvSpPr>
          <p:spPr>
            <a:xfrm>
              <a:off x="356302" y="2865815"/>
              <a:ext cx="5064983" cy="2963811"/>
            </a:xfrm>
            <a:prstGeom prst="rect">
              <a:avLst/>
            </a:prstGeom>
            <a:solidFill>
              <a:srgbClr val="E7E6E6"/>
            </a:solidFill>
            <a:ln w="12700" cap="flat">
              <a:solidFill>
                <a:srgbClr val="000000"/>
              </a:solidFill>
              <a:prstDash val="solid"/>
              <a:miter lim="800000"/>
            </a:ln>
            <a:effectLst/>
          </p:spPr>
          <p:txBody>
            <a:bodyPr wrap="square" lIns="45719" tIns="45719" rIns="45719" bIns="45719" numCol="1" anchor="t">
              <a:noAutofit/>
            </a:bodyPr>
            <a:lstStyle/>
            <a:p>
              <a:pPr>
                <a:defRPr/>
              </a:pPr>
              <a:r>
                <a:rPr lang="en-GB" sz="2000" b="1" i="0" u="none" dirty="0">
                  <a:solidFill>
                    <a:srgbClr val="222222"/>
                  </a:solidFill>
                  <a:ea typeface="Arial"/>
                  <a:cs typeface="Arial"/>
                </a:rPr>
                <a:t>Criteria for publication</a:t>
              </a:r>
              <a:endParaRPr lang="en-GB" sz="2000" b="0" i="0" u="none" dirty="0">
                <a:solidFill>
                  <a:srgbClr val="222222"/>
                </a:solidFill>
                <a:ea typeface="Arial"/>
                <a:cs typeface="Arial"/>
              </a:endParaRPr>
            </a:p>
            <a:p>
              <a:pPr>
                <a:defRPr/>
              </a:pPr>
              <a:r>
                <a:rPr lang="en-GB" sz="2000" b="0" i="0" u="none" dirty="0">
                  <a:solidFill>
                    <a:srgbClr val="222222"/>
                  </a:solidFill>
                  <a:ea typeface="Arial"/>
                  <a:cs typeface="Arial"/>
                </a:rPr>
                <a:t>The criteria for publication of scientific papers (Articles) in </a:t>
              </a:r>
              <a:r>
                <a:rPr lang="en-GB" sz="2000" b="0" i="1" u="none" dirty="0">
                  <a:solidFill>
                    <a:srgbClr val="222222"/>
                  </a:solidFill>
                  <a:ea typeface="Arial"/>
                  <a:cs typeface="Arial"/>
                </a:rPr>
                <a:t>Nature </a:t>
              </a:r>
              <a:r>
                <a:rPr lang="en-GB" sz="2000" b="0" i="0" u="none" dirty="0">
                  <a:solidFill>
                    <a:srgbClr val="222222"/>
                  </a:solidFill>
                  <a:ea typeface="Arial"/>
                  <a:cs typeface="Arial"/>
                </a:rPr>
                <a:t>are that they:</a:t>
              </a:r>
              <a:endParaRPr lang="en-GB" sz="2000" dirty="0"/>
            </a:p>
            <a:p>
              <a:pPr marL="234314" indent="-234314">
                <a:buFont typeface="Arial"/>
                <a:buChar char="–"/>
                <a:defRPr/>
              </a:pPr>
              <a:r>
                <a:rPr lang="en-GB" sz="2000" b="1" i="0" u="none" dirty="0">
                  <a:solidFill>
                    <a:srgbClr val="222222"/>
                  </a:solidFill>
                  <a:ea typeface="Arial"/>
                  <a:cs typeface="Arial"/>
                </a:rPr>
                <a:t>report original scientific research (the main results and conclusions must not have been published or submitted elsewhere)</a:t>
              </a:r>
              <a:endParaRPr lang="en-GB" sz="2000" b="1" dirty="0"/>
            </a:p>
            <a:p>
              <a:pPr marL="234314" indent="-234314">
                <a:buFont typeface="Arial"/>
                <a:buChar char="–"/>
                <a:defRPr/>
              </a:pPr>
              <a:r>
                <a:rPr lang="en-GB" sz="2000" b="0" i="0" u="none" dirty="0">
                  <a:solidFill>
                    <a:srgbClr val="222222"/>
                  </a:solidFill>
                  <a:ea typeface="Arial"/>
                  <a:cs typeface="Arial"/>
                </a:rPr>
                <a:t>are of outstanding scientific importance</a:t>
              </a:r>
              <a:endParaRPr lang="en-GB" sz="2000" dirty="0"/>
            </a:p>
            <a:p>
              <a:pPr marL="234314" indent="-234314">
                <a:buFont typeface="Arial"/>
                <a:buChar char="–"/>
                <a:defRPr/>
              </a:pPr>
              <a:r>
                <a:rPr lang="en-GB" sz="2000" b="0" i="0" u="none" dirty="0">
                  <a:solidFill>
                    <a:srgbClr val="222222"/>
                  </a:solidFill>
                  <a:ea typeface="Arial"/>
                  <a:cs typeface="Arial"/>
                </a:rPr>
                <a:t>reach a conclusion of interest to an interdisciplinary readership.</a:t>
              </a:r>
              <a:endParaRPr lang="en-GB" sz="2000" dirty="0"/>
            </a:p>
            <a:p>
              <a:pPr>
                <a:defRPr sz="1900">
                  <a:solidFill>
                    <a:srgbClr val="FFFFFF"/>
                  </a:solidFill>
                </a:defRPr>
              </a:pPr>
              <a:endParaRPr dirty="0"/>
            </a:p>
          </p:txBody>
        </p:sp>
        <p:sp>
          <p:nvSpPr>
            <p:cNvPr id="5" name="TextBox 9">
              <a:extLst>
                <a:ext uri="{FF2B5EF4-FFF2-40B4-BE49-F238E27FC236}">
                  <a16:creationId xmlns:a16="http://schemas.microsoft.com/office/drawing/2014/main" id="{075C495E-DFFC-555A-A217-22B47279E1FE}"/>
                </a:ext>
              </a:extLst>
            </p:cNvPr>
            <p:cNvSpPr txBox="1"/>
            <p:nvPr/>
          </p:nvSpPr>
          <p:spPr>
            <a:xfrm>
              <a:off x="402021" y="5829626"/>
              <a:ext cx="4693502"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Source: </a:t>
              </a:r>
              <a:r>
                <a:rPr u="sng">
                  <a:solidFill>
                    <a:srgbClr val="0563C1"/>
                  </a:solidFill>
                  <a:uFill>
                    <a:solidFill>
                      <a:srgbClr val="0563C1"/>
                    </a:solidFill>
                  </a:uFill>
                  <a:hlinkClick r:id="rId2"/>
                </a:rPr>
                <a:t>Nature Editorial Guidelines</a:t>
              </a:r>
            </a:p>
          </p:txBody>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Content Placeholder 2"/>
          <p:cNvSpPr txBox="1">
            <a:spLocks noGrp="1"/>
          </p:cNvSpPr>
          <p:nvPr>
            <p:ph type="body" sz="half" idx="1"/>
          </p:nvPr>
        </p:nvSpPr>
        <p:spPr>
          <a:xfrm>
            <a:off x="586416" y="2077210"/>
            <a:ext cx="10873208" cy="1701871"/>
          </a:xfrm>
          <a:prstGeom prst="rect">
            <a:avLst/>
          </a:prstGeom>
        </p:spPr>
        <p:txBody>
          <a:bodyPr/>
          <a:lstStyle/>
          <a:p>
            <a:pPr marL="0" indent="0">
              <a:buSzTx/>
              <a:buNone/>
            </a:pPr>
            <a:r>
              <a:t>Consider if making data and/or code openly available will ...</a:t>
            </a:r>
          </a:p>
          <a:p>
            <a:r>
              <a:t>enable others to reach the same conclusions </a:t>
            </a:r>
            <a:r>
              <a:rPr i="1"/>
              <a:t>before you </a:t>
            </a:r>
            <a:r>
              <a:t>(scooping)?</a:t>
            </a:r>
          </a:p>
          <a:p>
            <a:r>
              <a:t>make your related work (e.g. an article) seem less original?</a:t>
            </a:r>
          </a:p>
        </p:txBody>
      </p:sp>
      <p:sp>
        <p:nvSpPr>
          <p:cNvPr id="589" name="Title 1"/>
          <p:cNvSpPr txBox="1">
            <a:spLocks noGrp="1"/>
          </p:cNvSpPr>
          <p:nvPr>
            <p:ph type="title"/>
          </p:nvPr>
        </p:nvSpPr>
        <p:spPr>
          <a:xfrm>
            <a:off x="515380" y="548679"/>
            <a:ext cx="11161239" cy="1325563"/>
          </a:xfrm>
          <a:prstGeom prst="rect">
            <a:avLst/>
          </a:prstGeom>
        </p:spPr>
        <p:txBody>
          <a:bodyPr/>
          <a:lstStyle/>
          <a:p>
            <a:pPr>
              <a:defRPr sz="4000"/>
            </a:pPr>
            <a:r>
              <a:t>7. Assessment of... risk of reduced novelty of findings – cont’d</a:t>
            </a:r>
          </a:p>
        </p:txBody>
      </p:sp>
      <p:sp>
        <p:nvSpPr>
          <p:cNvPr id="59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ontent Placeholder 2"/>
          <p:cNvSpPr txBox="1">
            <a:spLocks noGrp="1"/>
          </p:cNvSpPr>
          <p:nvPr>
            <p:ph type="body" sz="half" idx="1"/>
          </p:nvPr>
        </p:nvSpPr>
        <p:spPr>
          <a:xfrm>
            <a:off x="586416" y="2077210"/>
            <a:ext cx="10873208" cy="1701871"/>
          </a:xfrm>
          <a:prstGeom prst="rect">
            <a:avLst/>
          </a:prstGeom>
        </p:spPr>
        <p:txBody>
          <a:bodyPr/>
          <a:lstStyle/>
          <a:p>
            <a:pPr marL="0" indent="0">
              <a:buSzTx/>
              <a:buNone/>
            </a:pPr>
            <a:r>
              <a:t>Consider if making data and/or code openly available will ...</a:t>
            </a:r>
          </a:p>
          <a:p>
            <a:r>
              <a:t>enable others to reach the same conclusions </a:t>
            </a:r>
            <a:r>
              <a:rPr i="1"/>
              <a:t>before you </a:t>
            </a:r>
            <a:r>
              <a:t>(scooping)?</a:t>
            </a:r>
          </a:p>
          <a:p>
            <a:r>
              <a:t>make your related work (e.g. an article) seem less original?</a:t>
            </a:r>
          </a:p>
        </p:txBody>
      </p:sp>
      <p:sp>
        <p:nvSpPr>
          <p:cNvPr id="593" name="Title 1"/>
          <p:cNvSpPr txBox="1">
            <a:spLocks noGrp="1"/>
          </p:cNvSpPr>
          <p:nvPr>
            <p:ph type="title"/>
          </p:nvPr>
        </p:nvSpPr>
        <p:spPr>
          <a:xfrm>
            <a:off x="515380" y="548679"/>
            <a:ext cx="11161239" cy="1325563"/>
          </a:xfrm>
          <a:prstGeom prst="rect">
            <a:avLst/>
          </a:prstGeom>
        </p:spPr>
        <p:txBody>
          <a:bodyPr/>
          <a:lstStyle/>
          <a:p>
            <a:pPr>
              <a:defRPr sz="4000"/>
            </a:pPr>
            <a:r>
              <a:t>7. Assessment of... risk of reduced novelty of findings – cont’d</a:t>
            </a:r>
          </a:p>
        </p:txBody>
      </p:sp>
      <p:sp>
        <p:nvSpPr>
          <p:cNvPr id="59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7E0852DF-39FC-7241-2AA4-9D5E90E5014F}"/>
              </a:ext>
            </a:extLst>
          </p:cNvPr>
          <p:cNvSpPr>
            <a:spLocks noGrp="1"/>
          </p:cNvSpPr>
          <p:nvPr/>
        </p:nvSpPr>
        <p:spPr bwMode="auto">
          <a:xfrm>
            <a:off x="551384" y="3982048"/>
            <a:ext cx="10908240" cy="2003422"/>
          </a:xfrm>
        </p:spPr>
        <p:txBody>
          <a:bodyPr vertOverflow="overflow" horzOverflow="overflow" vert="horz" wrap="square" lIns="91440" tIns="45720" rIns="91440" bIns="45720" numCol="1" spcCol="0" rtlCol="0" fromWordArt="0" anchor="t" anchorCtr="0" forceAA="0" compatLnSpc="0">
            <a:no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spcAft>
                <a:spcPts val="600"/>
              </a:spcAft>
              <a:buFont typeface="Arial"/>
              <a:buNone/>
              <a:defRPr/>
            </a:pPr>
            <a:r>
              <a:rPr lang="en-US" i="1" u="sng" dirty="0">
                <a:solidFill>
                  <a:srgbClr val="0070C0"/>
                </a:solidFill>
                <a:latin typeface="+mj-lt"/>
                <a:ea typeface="Arial"/>
                <a:cs typeface="Arial"/>
              </a:rPr>
              <a:t>M</a:t>
            </a:r>
            <a:r>
              <a:rPr lang="en-US" b="0" i="1" u="sng" strike="noStrike" cap="none" spc="0" dirty="0">
                <a:solidFill>
                  <a:srgbClr val="0070C0"/>
                </a:solidFill>
                <a:latin typeface="+mj-lt"/>
                <a:ea typeface="Arial"/>
                <a:cs typeface="Arial"/>
              </a:rPr>
              <a:t>itigation strategies for sharing research and applying a license</a:t>
            </a:r>
            <a:endParaRPr b="0" i="1" u="sng" strike="noStrike" cap="none" spc="0" dirty="0">
              <a:solidFill>
                <a:srgbClr val="0070C0"/>
              </a:solidFill>
              <a:latin typeface="+mj-lt"/>
              <a:cs typeface="Times New Roman"/>
            </a:endParaRPr>
          </a:p>
          <a:p>
            <a:pPr>
              <a:spcAft>
                <a:spcPts val="600"/>
              </a:spcAft>
              <a:defRPr/>
            </a:pPr>
            <a:r>
              <a:rPr lang="en-GB" dirty="0">
                <a:solidFill>
                  <a:srgbClr val="0070C0"/>
                </a:solidFill>
                <a:latin typeface="+mj-lt"/>
              </a:rPr>
              <a:t>Decide on</a:t>
            </a:r>
            <a:r>
              <a:rPr dirty="0">
                <a:solidFill>
                  <a:srgbClr val="0070C0"/>
                </a:solidFill>
                <a:latin typeface="+mj-lt"/>
              </a:rPr>
              <a:t> the </a:t>
            </a:r>
            <a:r>
              <a:rPr lang="en-GB" dirty="0">
                <a:solidFill>
                  <a:srgbClr val="0070C0"/>
                </a:solidFill>
                <a:latin typeface="+mj-lt"/>
              </a:rPr>
              <a:t>best </a:t>
            </a:r>
            <a:r>
              <a:rPr dirty="0">
                <a:solidFill>
                  <a:srgbClr val="0070C0"/>
                </a:solidFill>
                <a:latin typeface="+mj-lt"/>
              </a:rPr>
              <a:t>timing of making data and/or code openly available.</a:t>
            </a:r>
          </a:p>
          <a:p>
            <a:pPr>
              <a:spcAft>
                <a:spcPts val="600"/>
              </a:spcAft>
              <a:defRPr/>
            </a:pPr>
            <a:r>
              <a:rPr dirty="0">
                <a:solidFill>
                  <a:srgbClr val="0070C0"/>
                </a:solidFill>
                <a:latin typeface="+mj-lt"/>
              </a:rPr>
              <a:t>Share and license only subsets of the data early in the research project.</a:t>
            </a:r>
          </a:p>
          <a:p>
            <a:pPr>
              <a:spcAft>
                <a:spcPts val="600"/>
              </a:spcAft>
              <a:defRPr/>
            </a:pPr>
            <a:endParaRPr dirty="0">
              <a:solidFill>
                <a:srgbClr val="0070C0"/>
              </a:solidFill>
              <a:latin typeface="+mj-lt"/>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itle 1"/>
          <p:cNvSpPr txBox="1">
            <a:spLocks noGrp="1"/>
          </p:cNvSpPr>
          <p:nvPr>
            <p:ph type="title"/>
          </p:nvPr>
        </p:nvSpPr>
        <p:spPr>
          <a:xfrm>
            <a:off x="551383" y="365125"/>
            <a:ext cx="11233250" cy="1325563"/>
          </a:xfrm>
          <a:prstGeom prst="rect">
            <a:avLst/>
          </a:prstGeom>
        </p:spPr>
        <p:txBody>
          <a:bodyPr/>
          <a:lstStyle/>
          <a:p>
            <a:pPr>
              <a:defRPr sz="4000"/>
            </a:pPr>
            <a:r>
              <a:t>8. Assessment of... ability to commercialize</a:t>
            </a:r>
          </a:p>
        </p:txBody>
      </p:sp>
      <p:sp>
        <p:nvSpPr>
          <p:cNvPr id="59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itle 1"/>
          <p:cNvSpPr txBox="1">
            <a:spLocks noGrp="1"/>
          </p:cNvSpPr>
          <p:nvPr>
            <p:ph type="title"/>
          </p:nvPr>
        </p:nvSpPr>
        <p:spPr>
          <a:xfrm>
            <a:off x="551383" y="365125"/>
            <a:ext cx="11233250" cy="1325563"/>
          </a:xfrm>
          <a:prstGeom prst="rect">
            <a:avLst/>
          </a:prstGeom>
        </p:spPr>
        <p:txBody>
          <a:bodyPr/>
          <a:lstStyle/>
          <a:p>
            <a:pPr>
              <a:defRPr sz="4000"/>
            </a:pPr>
            <a:r>
              <a:t>8. Assessment of... ability to commercialize</a:t>
            </a:r>
          </a:p>
        </p:txBody>
      </p:sp>
      <p:sp>
        <p:nvSpPr>
          <p:cNvPr id="600" name="Content Placeholder 2"/>
          <p:cNvSpPr txBox="1">
            <a:spLocks noGrp="1"/>
          </p:cNvSpPr>
          <p:nvPr>
            <p:ph type="body" sz="quarter" idx="1"/>
          </p:nvPr>
        </p:nvSpPr>
        <p:spPr>
          <a:xfrm>
            <a:off x="2135559" y="1616688"/>
            <a:ext cx="4159801" cy="779453"/>
          </a:xfrm>
          <a:prstGeom prst="rect">
            <a:avLst/>
          </a:prstGeom>
        </p:spPr>
        <p:txBody>
          <a:bodyPr/>
          <a:lstStyle>
            <a:lvl1pPr marL="0" indent="0">
              <a:buSzTx/>
              <a:buNone/>
              <a:defRPr sz="2700"/>
            </a:lvl1pPr>
          </a:lstStyle>
          <a:p>
            <a:r>
              <a:t>What does it look like?</a:t>
            </a:r>
          </a:p>
        </p:txBody>
      </p:sp>
      <p:pic>
        <p:nvPicPr>
          <p:cNvPr id="601" name="Website contents from University of CopenhagenPicture 1740422180" descr="Website contents from University of CopenhagenPicture 1740422180"/>
          <p:cNvPicPr>
            <a:picLocks noChangeAspect="1"/>
          </p:cNvPicPr>
          <p:nvPr/>
        </p:nvPicPr>
        <p:blipFill>
          <a:blip r:embed="rId2"/>
          <a:stretch>
            <a:fillRect/>
          </a:stretch>
        </p:blipFill>
        <p:spPr>
          <a:xfrm>
            <a:off x="263351" y="2322139"/>
            <a:ext cx="11307266" cy="3473399"/>
          </a:xfrm>
          <a:prstGeom prst="rect">
            <a:avLst/>
          </a:prstGeom>
          <a:ln w="12700">
            <a:miter lim="400000"/>
          </a:ln>
        </p:spPr>
      </p:pic>
      <p:sp>
        <p:nvSpPr>
          <p:cNvPr id="602" name="TextBox 1887013219"/>
          <p:cNvSpPr txBox="1"/>
          <p:nvPr/>
        </p:nvSpPr>
        <p:spPr>
          <a:xfrm>
            <a:off x="813127" y="5858155"/>
            <a:ext cx="4871724" cy="228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a:pPr>
            <a:r>
              <a:t>Example of TTO office. Source: </a:t>
            </a:r>
            <a:r>
              <a:rPr u="sng">
                <a:solidFill>
                  <a:srgbClr val="0563C1"/>
                </a:solidFill>
                <a:uFill>
                  <a:solidFill>
                    <a:srgbClr val="0563C1"/>
                  </a:solidFill>
                </a:uFill>
                <a:hlinkClick r:id="rId3"/>
              </a:rPr>
              <a:t>University of Copenhagen TTO</a:t>
            </a:r>
          </a:p>
        </p:txBody>
      </p:sp>
      <p:sp>
        <p:nvSpPr>
          <p:cNvPr id="603"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itle 1"/>
          <p:cNvSpPr txBox="1">
            <a:spLocks noGrp="1"/>
          </p:cNvSpPr>
          <p:nvPr>
            <p:ph type="title"/>
          </p:nvPr>
        </p:nvSpPr>
        <p:spPr>
          <a:xfrm>
            <a:off x="263351" y="365125"/>
            <a:ext cx="11752465" cy="1325563"/>
          </a:xfrm>
          <a:prstGeom prst="rect">
            <a:avLst/>
          </a:prstGeom>
        </p:spPr>
        <p:txBody>
          <a:bodyPr/>
          <a:lstStyle/>
          <a:p>
            <a:pPr>
              <a:defRPr sz="3600"/>
            </a:pPr>
            <a:r>
              <a:t>8. Assessment of... ability to commercialize – cont’d</a:t>
            </a:r>
          </a:p>
        </p:txBody>
      </p:sp>
      <p:pic>
        <p:nvPicPr>
          <p:cNvPr id="606" name="A patent on Google PatensPicture 1" descr="A patent on Google PatensPicture 1"/>
          <p:cNvPicPr>
            <a:picLocks noChangeAspect="1"/>
          </p:cNvPicPr>
          <p:nvPr/>
        </p:nvPicPr>
        <p:blipFill>
          <a:blip r:embed="rId2"/>
          <a:stretch>
            <a:fillRect/>
          </a:stretch>
        </p:blipFill>
        <p:spPr>
          <a:xfrm>
            <a:off x="3895047" y="1340767"/>
            <a:ext cx="8120769" cy="4905319"/>
          </a:xfrm>
          <a:prstGeom prst="rect">
            <a:avLst/>
          </a:prstGeom>
          <a:ln w="12700">
            <a:miter lim="400000"/>
          </a:ln>
        </p:spPr>
      </p:pic>
      <p:sp>
        <p:nvSpPr>
          <p:cNvPr id="607" name="Content Placeholder 2"/>
          <p:cNvSpPr txBox="1">
            <a:spLocks noGrp="1"/>
          </p:cNvSpPr>
          <p:nvPr>
            <p:ph type="body" sz="quarter" idx="1"/>
          </p:nvPr>
        </p:nvSpPr>
        <p:spPr>
          <a:xfrm>
            <a:off x="551383" y="1657567"/>
            <a:ext cx="4159801" cy="779454"/>
          </a:xfrm>
          <a:prstGeom prst="rect">
            <a:avLst/>
          </a:prstGeom>
        </p:spPr>
        <p:txBody>
          <a:bodyPr/>
          <a:lstStyle>
            <a:lvl1pPr marL="0" indent="0">
              <a:buSzTx/>
              <a:buNone/>
              <a:defRPr sz="2700"/>
            </a:lvl1pPr>
          </a:lstStyle>
          <a:p>
            <a:r>
              <a:t>What does it look like?</a:t>
            </a:r>
          </a:p>
        </p:txBody>
      </p:sp>
      <p:sp>
        <p:nvSpPr>
          <p:cNvPr id="608" name="TextBox 6"/>
          <p:cNvSpPr txBox="1"/>
          <p:nvPr/>
        </p:nvSpPr>
        <p:spPr>
          <a:xfrm>
            <a:off x="1187251" y="5733255"/>
            <a:ext cx="3478212"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Source: </a:t>
            </a:r>
            <a:r>
              <a:rPr u="sng">
                <a:solidFill>
                  <a:srgbClr val="0563C1"/>
                </a:solidFill>
                <a:uFill>
                  <a:solidFill>
                    <a:srgbClr val="0563C1"/>
                  </a:solidFill>
                </a:uFill>
                <a:hlinkClick r:id="rId3"/>
              </a:rPr>
              <a:t>Google Patents</a:t>
            </a:r>
          </a:p>
        </p:txBody>
      </p:sp>
      <p:sp>
        <p:nvSpPr>
          <p:cNvPr id="609"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838200" y="365125"/>
            <a:ext cx="10515600" cy="1325563"/>
          </a:xfrm>
          <a:prstGeom prst="rect">
            <a:avLst/>
          </a:prstGeom>
        </p:spPr>
        <p:txBody>
          <a:bodyPr/>
          <a:lstStyle/>
          <a:p>
            <a:r>
              <a:t>Ice-breaker (in small groups)</a:t>
            </a:r>
          </a:p>
        </p:txBody>
      </p:sp>
      <p:sp>
        <p:nvSpPr>
          <p:cNvPr id="127" name="Content Placeholder 2"/>
          <p:cNvSpPr txBox="1">
            <a:spLocks noGrp="1"/>
          </p:cNvSpPr>
          <p:nvPr>
            <p:ph type="body" idx="1"/>
          </p:nvPr>
        </p:nvSpPr>
        <p:spPr>
          <a:xfrm>
            <a:off x="803251" y="1901402"/>
            <a:ext cx="10945216" cy="4197203"/>
          </a:xfrm>
          <a:prstGeom prst="rect">
            <a:avLst/>
          </a:prstGeom>
        </p:spPr>
        <p:txBody>
          <a:bodyPr/>
          <a:lstStyle/>
          <a:p>
            <a:pPr>
              <a:lnSpc>
                <a:spcPct val="100000"/>
              </a:lnSpc>
              <a:defRPr sz="3000"/>
            </a:pPr>
            <a:r>
              <a:t>Join the breakout room (it will open in a new browser window; please keep it open after the ice-breaker – </a:t>
            </a:r>
            <a:r>
              <a:rPr i="1"/>
              <a:t>we will reuse it</a:t>
            </a:r>
            <a:r>
              <a:t>)</a:t>
            </a:r>
          </a:p>
          <a:p>
            <a:pPr>
              <a:lnSpc>
                <a:spcPct val="100000"/>
              </a:lnSpc>
              <a:defRPr sz="3000"/>
            </a:pPr>
            <a:endParaRPr/>
          </a:p>
          <a:p>
            <a:pPr>
              <a:lnSpc>
                <a:spcPct val="100000"/>
              </a:lnSpc>
              <a:defRPr sz="3000"/>
            </a:pPr>
            <a:r>
              <a:t>Take turns to introduce yourself (in 30 seconds or so)</a:t>
            </a:r>
          </a:p>
          <a:p>
            <a:pPr marL="685800" lvl="1" indent="-228600">
              <a:lnSpc>
                <a:spcPct val="100000"/>
              </a:lnSpc>
              <a:spcBef>
                <a:spcPts val="500"/>
              </a:spcBef>
              <a:defRPr sz="3000"/>
            </a:pPr>
            <a:r>
              <a:t>Your name</a:t>
            </a:r>
            <a:endParaRPr sz="2400"/>
          </a:p>
          <a:p>
            <a:pPr marL="685800" lvl="1" indent="-228600">
              <a:lnSpc>
                <a:spcPct val="100000"/>
              </a:lnSpc>
              <a:spcBef>
                <a:spcPts val="500"/>
              </a:spcBef>
              <a:defRPr sz="3000"/>
            </a:pPr>
            <a:r>
              <a:t>Your organization </a:t>
            </a:r>
            <a:endParaRPr sz="2400"/>
          </a:p>
          <a:p>
            <a:pPr marL="685800" lvl="1" indent="-228600">
              <a:lnSpc>
                <a:spcPct val="100000"/>
              </a:lnSpc>
              <a:spcBef>
                <a:spcPts val="500"/>
              </a:spcBef>
              <a:defRPr sz="3000"/>
            </a:pPr>
            <a:r>
              <a:t>Your research area</a:t>
            </a:r>
          </a:p>
        </p:txBody>
      </p:sp>
      <p:pic>
        <p:nvPicPr>
          <p:cNvPr id="128" name="Picture 7" descr="Picture 7"/>
          <p:cNvPicPr>
            <a:picLocks noChangeAspect="1"/>
          </p:cNvPicPr>
          <p:nvPr/>
        </p:nvPicPr>
        <p:blipFill>
          <a:blip r:embed="rId2">
            <a:alphaModFix amt="20000"/>
          </a:blip>
          <a:srcRect t="7243" r="38078"/>
          <a:stretch>
            <a:fillRect/>
          </a:stretch>
        </p:blipFill>
        <p:spPr>
          <a:xfrm>
            <a:off x="5879976" y="-1"/>
            <a:ext cx="6312024" cy="6303492"/>
          </a:xfrm>
          <a:prstGeom prst="rect">
            <a:avLst/>
          </a:prstGeom>
          <a:ln w="12700">
            <a:miter lim="400000"/>
          </a:ln>
        </p:spPr>
      </p:pic>
      <p:sp>
        <p:nvSpPr>
          <p:cNvPr id="129"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Content Placeholder 2"/>
          <p:cNvSpPr txBox="1">
            <a:spLocks noGrp="1"/>
          </p:cNvSpPr>
          <p:nvPr>
            <p:ph type="body" sz="half" idx="1"/>
          </p:nvPr>
        </p:nvSpPr>
        <p:spPr>
          <a:xfrm>
            <a:off x="479375" y="1690688"/>
            <a:ext cx="11233250" cy="2003421"/>
          </a:xfrm>
          <a:prstGeom prst="rect">
            <a:avLst/>
          </a:prstGeom>
        </p:spPr>
        <p:txBody>
          <a:bodyPr/>
          <a:lstStyle/>
          <a:p>
            <a:pPr marL="0" indent="0">
              <a:buSzTx/>
              <a:buNone/>
              <a:defRPr sz="2900"/>
            </a:pPr>
            <a:r>
              <a:t>Consider if making data and/or code openly available will...</a:t>
            </a:r>
          </a:p>
          <a:p>
            <a:pPr>
              <a:defRPr sz="2900"/>
            </a:pPr>
            <a:r>
              <a:t>hinder the ability to pursue a commercialization potential or obtaining a patent.</a:t>
            </a:r>
          </a:p>
        </p:txBody>
      </p:sp>
      <p:sp>
        <p:nvSpPr>
          <p:cNvPr id="612" name="Title 1"/>
          <p:cNvSpPr txBox="1">
            <a:spLocks noGrp="1"/>
          </p:cNvSpPr>
          <p:nvPr>
            <p:ph type="title"/>
          </p:nvPr>
        </p:nvSpPr>
        <p:spPr>
          <a:xfrm>
            <a:off x="263351" y="365125"/>
            <a:ext cx="11881322" cy="1325563"/>
          </a:xfrm>
          <a:prstGeom prst="rect">
            <a:avLst/>
          </a:prstGeom>
        </p:spPr>
        <p:txBody>
          <a:bodyPr/>
          <a:lstStyle/>
          <a:p>
            <a:pPr>
              <a:defRPr sz="3600"/>
            </a:pPr>
            <a:r>
              <a:t>8. Assessment of... ability to commercialize – cont’d</a:t>
            </a:r>
          </a:p>
        </p:txBody>
      </p:sp>
      <p:sp>
        <p:nvSpPr>
          <p:cNvPr id="613"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ontent Placeholder 2"/>
          <p:cNvSpPr txBox="1">
            <a:spLocks noGrp="1"/>
          </p:cNvSpPr>
          <p:nvPr>
            <p:ph type="body" sz="half" idx="1"/>
          </p:nvPr>
        </p:nvSpPr>
        <p:spPr>
          <a:xfrm>
            <a:off x="479375" y="1690688"/>
            <a:ext cx="11233250" cy="2003421"/>
          </a:xfrm>
          <a:prstGeom prst="rect">
            <a:avLst/>
          </a:prstGeom>
        </p:spPr>
        <p:txBody>
          <a:bodyPr/>
          <a:lstStyle/>
          <a:p>
            <a:pPr marL="0" indent="0">
              <a:buSzTx/>
              <a:buNone/>
              <a:defRPr sz="2900"/>
            </a:pPr>
            <a:r>
              <a:t>Consider if making data and/or code openly available will...</a:t>
            </a:r>
          </a:p>
          <a:p>
            <a:pPr>
              <a:defRPr sz="2900"/>
            </a:pPr>
            <a:r>
              <a:t>hinder the ability to pursue a commercialization potential or obtaining a patent.</a:t>
            </a:r>
          </a:p>
        </p:txBody>
      </p:sp>
      <p:sp>
        <p:nvSpPr>
          <p:cNvPr id="616" name="Title 1"/>
          <p:cNvSpPr txBox="1">
            <a:spLocks noGrp="1"/>
          </p:cNvSpPr>
          <p:nvPr>
            <p:ph type="title"/>
          </p:nvPr>
        </p:nvSpPr>
        <p:spPr>
          <a:xfrm>
            <a:off x="263351" y="365125"/>
            <a:ext cx="11881322" cy="1325563"/>
          </a:xfrm>
          <a:prstGeom prst="rect">
            <a:avLst/>
          </a:prstGeom>
        </p:spPr>
        <p:txBody>
          <a:bodyPr/>
          <a:lstStyle/>
          <a:p>
            <a:pPr>
              <a:defRPr sz="3600"/>
            </a:pPr>
            <a:r>
              <a:t>8. Assessment of... ability to commercialize – cont’d</a:t>
            </a:r>
          </a:p>
        </p:txBody>
      </p:sp>
      <p:sp>
        <p:nvSpPr>
          <p:cNvPr id="61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EFBD399A-96CF-8679-712F-03CA319F6B9E}"/>
              </a:ext>
            </a:extLst>
          </p:cNvPr>
          <p:cNvSpPr>
            <a:spLocks noGrp="1"/>
          </p:cNvSpPr>
          <p:nvPr/>
        </p:nvSpPr>
        <p:spPr bwMode="auto">
          <a:xfrm>
            <a:off x="479376" y="3573016"/>
            <a:ext cx="11521280" cy="2003422"/>
          </a:xfrm>
        </p:spPr>
        <p:txBody>
          <a:bodyPr vertOverflow="overflow" horzOverflow="overflow" vert="horz" wrap="square" lIns="91440" tIns="45720" rIns="91440" bIns="45720" numCol="1" spcCol="0" rtlCol="0" fromWordArt="0" anchor="t" anchorCtr="0" forceAA="0" compatLnSpc="0">
            <a:no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spcAft>
                <a:spcPts val="600"/>
              </a:spcAft>
              <a:buFont typeface="Arial"/>
              <a:buNone/>
              <a:defRPr/>
            </a:pPr>
            <a:r>
              <a:rPr lang="en-US" sz="3200" i="1" u="sng" dirty="0">
                <a:solidFill>
                  <a:srgbClr val="0070C0"/>
                </a:solidFill>
                <a:latin typeface="+mj-lt"/>
                <a:ea typeface="Arial"/>
                <a:cs typeface="Arial"/>
              </a:rPr>
              <a:t>M</a:t>
            </a:r>
            <a:r>
              <a:rPr lang="en-US" sz="3200" b="0" i="1" u="sng" strike="noStrike" cap="none" spc="0" dirty="0">
                <a:solidFill>
                  <a:srgbClr val="0070C0"/>
                </a:solidFill>
                <a:latin typeface="+mj-lt"/>
                <a:ea typeface="Arial"/>
                <a:cs typeface="Arial"/>
              </a:rPr>
              <a:t>itigation strategies for sharing research and applying a license</a:t>
            </a:r>
            <a:endParaRPr sz="3200" b="0" i="1" u="sng" strike="noStrike" cap="none" spc="0" dirty="0">
              <a:solidFill>
                <a:srgbClr val="0070C0"/>
              </a:solidFill>
              <a:latin typeface="+mj-lt"/>
              <a:cs typeface="Times New Roman"/>
            </a:endParaRPr>
          </a:p>
          <a:p>
            <a:pPr>
              <a:spcAft>
                <a:spcPts val="600"/>
              </a:spcAft>
              <a:defRPr/>
            </a:pPr>
            <a:r>
              <a:rPr sz="3200" dirty="0">
                <a:solidFill>
                  <a:srgbClr val="0070C0"/>
                </a:solidFill>
                <a:latin typeface="+mj-lt"/>
              </a:rPr>
              <a:t>Consider the timing of making data and/or code available</a:t>
            </a:r>
            <a:r>
              <a:rPr lang="en-GB" sz="3200" dirty="0">
                <a:solidFill>
                  <a:srgbClr val="0070C0"/>
                </a:solidFill>
                <a:latin typeface="+mj-lt"/>
              </a:rPr>
              <a:t>.</a:t>
            </a:r>
            <a:endParaRPr sz="3200" dirty="0">
              <a:solidFill>
                <a:srgbClr val="0070C0"/>
              </a:solidFill>
              <a:latin typeface="+mj-lt"/>
            </a:endParaRPr>
          </a:p>
          <a:p>
            <a:pPr>
              <a:spcAft>
                <a:spcPts val="600"/>
              </a:spcAft>
              <a:defRPr/>
            </a:pPr>
            <a:r>
              <a:rPr sz="3200" dirty="0">
                <a:solidFill>
                  <a:srgbClr val="0070C0"/>
                </a:solidFill>
                <a:latin typeface="+mj-lt"/>
              </a:rPr>
              <a:t>Seek legal </a:t>
            </a:r>
            <a:r>
              <a:rPr sz="3200" dirty="0" err="1">
                <a:solidFill>
                  <a:srgbClr val="0070C0"/>
                </a:solidFill>
                <a:latin typeface="+mj-lt"/>
              </a:rPr>
              <a:t>advi</a:t>
            </a:r>
            <a:r>
              <a:rPr lang="en-GB" sz="3200" dirty="0">
                <a:solidFill>
                  <a:srgbClr val="0070C0"/>
                </a:solidFill>
                <a:latin typeface="+mj-lt"/>
              </a:rPr>
              <a:t>c</a:t>
            </a:r>
            <a:r>
              <a:rPr sz="3200" dirty="0">
                <a:solidFill>
                  <a:srgbClr val="0070C0"/>
                </a:solidFill>
                <a:latin typeface="+mj-lt"/>
              </a:rPr>
              <a:t>e early on to assess commercialization potential</a:t>
            </a:r>
            <a:r>
              <a:rPr lang="en-GB" sz="3200" dirty="0">
                <a:solidFill>
                  <a:srgbClr val="0070C0"/>
                </a:solidFill>
                <a:latin typeface="+mj-lt"/>
              </a:rPr>
              <a:t>.</a:t>
            </a:r>
            <a:endParaRPr sz="3200" dirty="0">
              <a:solidFill>
                <a:srgbClr val="0070C0"/>
              </a:solidFill>
              <a:latin typeface="+mj-lt"/>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itle 1"/>
          <p:cNvSpPr txBox="1">
            <a:spLocks noGrp="1"/>
          </p:cNvSpPr>
          <p:nvPr>
            <p:ph type="title"/>
          </p:nvPr>
        </p:nvSpPr>
        <p:spPr>
          <a:xfrm>
            <a:off x="335359" y="260647"/>
            <a:ext cx="11665298" cy="1152130"/>
          </a:xfrm>
          <a:prstGeom prst="rect">
            <a:avLst/>
          </a:prstGeom>
        </p:spPr>
        <p:txBody>
          <a:bodyPr/>
          <a:lstStyle/>
          <a:p>
            <a:pPr>
              <a:defRPr sz="3800"/>
            </a:pPr>
            <a:r>
              <a:t>9. Assessment of... copyright infringement</a:t>
            </a:r>
          </a:p>
        </p:txBody>
      </p:sp>
      <p:sp>
        <p:nvSpPr>
          <p:cNvPr id="62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Content Placeholder 2"/>
          <p:cNvSpPr txBox="1">
            <a:spLocks noGrp="1"/>
          </p:cNvSpPr>
          <p:nvPr>
            <p:ph type="body" sz="quarter" idx="1"/>
          </p:nvPr>
        </p:nvSpPr>
        <p:spPr>
          <a:xfrm>
            <a:off x="1343471" y="1252100"/>
            <a:ext cx="3572395" cy="435281"/>
          </a:xfrm>
          <a:prstGeom prst="rect">
            <a:avLst/>
          </a:prstGeom>
        </p:spPr>
        <p:txBody>
          <a:bodyPr/>
          <a:lstStyle>
            <a:lvl1pPr marL="0" indent="0">
              <a:lnSpc>
                <a:spcPct val="81000"/>
              </a:lnSpc>
              <a:buSzTx/>
              <a:buNone/>
              <a:defRPr sz="2500"/>
            </a:lvl1pPr>
          </a:lstStyle>
          <a:p>
            <a:r>
              <a:t>What does it look like?</a:t>
            </a:r>
          </a:p>
        </p:txBody>
      </p:sp>
      <p:sp>
        <p:nvSpPr>
          <p:cNvPr id="623" name="TextBox 226423398"/>
          <p:cNvSpPr txBox="1"/>
          <p:nvPr/>
        </p:nvSpPr>
        <p:spPr>
          <a:xfrm>
            <a:off x="6848052" y="5944482"/>
            <a:ext cx="4890861"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u="sng">
                <a:solidFill>
                  <a:srgbClr val="003860"/>
                </a:solidFill>
              </a:defRPr>
            </a:pPr>
            <a:r>
              <a:rPr>
                <a:solidFill>
                  <a:srgbClr val="0563C1"/>
                </a:solidFill>
                <a:uFill>
                  <a:solidFill>
                    <a:srgbClr val="0563C1"/>
                  </a:solidFill>
                </a:uFill>
                <a:hlinkClick r:id="rId2"/>
              </a:rPr>
              <a:t>https://www.bloombergindustry.com/copyright-and-usage-guidelines-copyright/</a:t>
            </a:r>
            <a:r>
              <a:rPr u="none"/>
              <a:t> </a:t>
            </a:r>
          </a:p>
        </p:txBody>
      </p:sp>
      <p:sp>
        <p:nvSpPr>
          <p:cNvPr id="62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pic>
        <p:nvPicPr>
          <p:cNvPr id="625" name="Picture 5" descr="Picture 5"/>
          <p:cNvPicPr>
            <a:picLocks noChangeAspect="1"/>
          </p:cNvPicPr>
          <p:nvPr/>
        </p:nvPicPr>
        <p:blipFill>
          <a:blip r:embed="rId3"/>
          <a:stretch>
            <a:fillRect/>
          </a:stretch>
        </p:blipFill>
        <p:spPr>
          <a:xfrm>
            <a:off x="482172" y="1851565"/>
            <a:ext cx="7464153" cy="4184649"/>
          </a:xfrm>
          <a:prstGeom prst="rect">
            <a:avLst/>
          </a:prstGeom>
          <a:ln w="12700">
            <a:miter lim="400000"/>
          </a:ln>
        </p:spPr>
      </p:pic>
      <p:sp>
        <p:nvSpPr>
          <p:cNvPr id="626" name="Title 1"/>
          <p:cNvSpPr txBox="1">
            <a:spLocks noGrp="1"/>
          </p:cNvSpPr>
          <p:nvPr>
            <p:ph type="title"/>
          </p:nvPr>
        </p:nvSpPr>
        <p:spPr>
          <a:xfrm>
            <a:off x="335359" y="260647"/>
            <a:ext cx="11665298" cy="1152130"/>
          </a:xfrm>
          <a:prstGeom prst="rect">
            <a:avLst/>
          </a:prstGeom>
        </p:spPr>
        <p:txBody>
          <a:bodyPr/>
          <a:lstStyle/>
          <a:p>
            <a:pPr>
              <a:defRPr sz="3800"/>
            </a:pPr>
            <a:r>
              <a:t>9. Assessment of... copyright infringement</a:t>
            </a:r>
          </a:p>
        </p:txBody>
      </p:sp>
      <p:pic>
        <p:nvPicPr>
          <p:cNvPr id="627" name="Picture 3" descr="Picture 3"/>
          <p:cNvPicPr>
            <a:picLocks noChangeAspect="1"/>
          </p:cNvPicPr>
          <p:nvPr/>
        </p:nvPicPr>
        <p:blipFill>
          <a:blip r:embed="rId4"/>
          <a:stretch>
            <a:fillRect/>
          </a:stretch>
        </p:blipFill>
        <p:spPr>
          <a:xfrm>
            <a:off x="4915866" y="1469738"/>
            <a:ext cx="6861600" cy="236490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ontent Placeholder 2"/>
          <p:cNvSpPr txBox="1">
            <a:spLocks noGrp="1"/>
          </p:cNvSpPr>
          <p:nvPr>
            <p:ph type="body" sz="quarter" idx="1"/>
          </p:nvPr>
        </p:nvSpPr>
        <p:spPr>
          <a:xfrm>
            <a:off x="1343471" y="1252100"/>
            <a:ext cx="3572395" cy="435281"/>
          </a:xfrm>
          <a:prstGeom prst="rect">
            <a:avLst/>
          </a:prstGeom>
        </p:spPr>
        <p:txBody>
          <a:bodyPr/>
          <a:lstStyle>
            <a:lvl1pPr marL="0" indent="0">
              <a:lnSpc>
                <a:spcPct val="81000"/>
              </a:lnSpc>
              <a:buSzTx/>
              <a:buNone/>
              <a:defRPr sz="2500"/>
            </a:lvl1pPr>
          </a:lstStyle>
          <a:p>
            <a:r>
              <a:t>What does it look like?</a:t>
            </a:r>
          </a:p>
        </p:txBody>
      </p:sp>
      <p:sp>
        <p:nvSpPr>
          <p:cNvPr id="630" name="TextBox 226423398"/>
          <p:cNvSpPr txBox="1"/>
          <p:nvPr/>
        </p:nvSpPr>
        <p:spPr>
          <a:xfrm>
            <a:off x="6848052" y="5944482"/>
            <a:ext cx="4890861"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u="sng">
                <a:solidFill>
                  <a:srgbClr val="003860"/>
                </a:solidFill>
              </a:defRPr>
            </a:pPr>
            <a:r>
              <a:rPr>
                <a:solidFill>
                  <a:srgbClr val="0563C1"/>
                </a:solidFill>
                <a:uFill>
                  <a:solidFill>
                    <a:srgbClr val="0563C1"/>
                  </a:solidFill>
                </a:uFill>
                <a:hlinkClick r:id="rId2"/>
              </a:rPr>
              <a:t>https://www.bloombergindustry.com/copyright-and-usage-guidelines-copyright/</a:t>
            </a:r>
            <a:r>
              <a:rPr u="none"/>
              <a:t> </a:t>
            </a:r>
          </a:p>
        </p:txBody>
      </p:sp>
      <p:sp>
        <p:nvSpPr>
          <p:cNvPr id="631"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632" name="Title 1"/>
          <p:cNvSpPr txBox="1">
            <a:spLocks noGrp="1"/>
          </p:cNvSpPr>
          <p:nvPr>
            <p:ph type="title"/>
          </p:nvPr>
        </p:nvSpPr>
        <p:spPr>
          <a:xfrm>
            <a:off x="335359" y="260647"/>
            <a:ext cx="11665298" cy="1152130"/>
          </a:xfrm>
          <a:prstGeom prst="rect">
            <a:avLst/>
          </a:prstGeom>
        </p:spPr>
        <p:txBody>
          <a:bodyPr/>
          <a:lstStyle/>
          <a:p>
            <a:pPr>
              <a:defRPr sz="3800"/>
            </a:pPr>
            <a:r>
              <a:t>9. Assessment of... copyright infringement</a:t>
            </a:r>
          </a:p>
        </p:txBody>
      </p:sp>
      <p:pic>
        <p:nvPicPr>
          <p:cNvPr id="633" name="Picture 2" descr="Picture 2"/>
          <p:cNvPicPr>
            <a:picLocks noChangeAspect="1"/>
          </p:cNvPicPr>
          <p:nvPr/>
        </p:nvPicPr>
        <p:blipFill>
          <a:blip r:embed="rId3"/>
          <a:srcRect r="31838" b="65796"/>
          <a:stretch>
            <a:fillRect/>
          </a:stretch>
        </p:blipFill>
        <p:spPr>
          <a:xfrm>
            <a:off x="1587497" y="2012206"/>
            <a:ext cx="9161021" cy="1470480"/>
          </a:xfrm>
          <a:prstGeom prst="rect">
            <a:avLst/>
          </a:prstGeom>
          <a:ln w="12700">
            <a:miter lim="400000"/>
          </a:ln>
        </p:spPr>
      </p:pic>
      <p:pic>
        <p:nvPicPr>
          <p:cNvPr id="634" name="Picture 7" descr="Picture 7"/>
          <p:cNvPicPr>
            <a:picLocks noChangeAspect="1"/>
          </p:cNvPicPr>
          <p:nvPr/>
        </p:nvPicPr>
        <p:blipFill>
          <a:blip r:embed="rId4"/>
          <a:stretch>
            <a:fillRect/>
          </a:stretch>
        </p:blipFill>
        <p:spPr>
          <a:xfrm>
            <a:off x="50764" y="3535219"/>
            <a:ext cx="11928648" cy="235942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Content Placeholder 2"/>
          <p:cNvSpPr txBox="1">
            <a:spLocks noGrp="1"/>
          </p:cNvSpPr>
          <p:nvPr>
            <p:ph type="body" sz="half" idx="1"/>
          </p:nvPr>
        </p:nvSpPr>
        <p:spPr>
          <a:xfrm>
            <a:off x="536974" y="1627691"/>
            <a:ext cx="11377266" cy="2003423"/>
          </a:xfrm>
          <a:prstGeom prst="rect">
            <a:avLst/>
          </a:prstGeom>
        </p:spPr>
        <p:txBody>
          <a:bodyPr/>
          <a:lstStyle/>
          <a:p>
            <a:r>
              <a:t>Some data is protected by copyright, so you cannot share or license it.</a:t>
            </a:r>
          </a:p>
          <a:p>
            <a:r>
              <a:t>Similarly, a restrictive license will prevent most forms of reuse and sharing.</a:t>
            </a:r>
          </a:p>
        </p:txBody>
      </p:sp>
      <p:sp>
        <p:nvSpPr>
          <p:cNvPr id="637" name="Title 1"/>
          <p:cNvSpPr txBox="1">
            <a:spLocks noGrp="1"/>
          </p:cNvSpPr>
          <p:nvPr>
            <p:ph type="title"/>
          </p:nvPr>
        </p:nvSpPr>
        <p:spPr>
          <a:xfrm>
            <a:off x="335360" y="446146"/>
            <a:ext cx="11856640" cy="1037531"/>
          </a:xfrm>
          <a:prstGeom prst="rect">
            <a:avLst/>
          </a:prstGeom>
        </p:spPr>
        <p:txBody>
          <a:bodyPr/>
          <a:lstStyle/>
          <a:p>
            <a:pPr>
              <a:defRPr sz="3600"/>
            </a:pPr>
            <a:r>
              <a:t>9. Assessment of... copyright infringement – cont’d</a:t>
            </a:r>
          </a:p>
        </p:txBody>
      </p:sp>
      <p:sp>
        <p:nvSpPr>
          <p:cNvPr id="63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Content Placeholder 2"/>
          <p:cNvSpPr txBox="1">
            <a:spLocks noGrp="1"/>
          </p:cNvSpPr>
          <p:nvPr>
            <p:ph type="body" sz="half" idx="1"/>
          </p:nvPr>
        </p:nvSpPr>
        <p:spPr>
          <a:xfrm>
            <a:off x="536974" y="1627691"/>
            <a:ext cx="11377266" cy="2003423"/>
          </a:xfrm>
          <a:prstGeom prst="rect">
            <a:avLst/>
          </a:prstGeom>
        </p:spPr>
        <p:txBody>
          <a:bodyPr/>
          <a:lstStyle/>
          <a:p>
            <a:r>
              <a:t>Some data is protected by copyright, so you cannot share or license it.</a:t>
            </a:r>
          </a:p>
          <a:p>
            <a:r>
              <a:t>Similarly, a restrictive license will prevent most forms of reuse and sharing.</a:t>
            </a:r>
          </a:p>
        </p:txBody>
      </p:sp>
      <p:sp>
        <p:nvSpPr>
          <p:cNvPr id="641" name="Title 1"/>
          <p:cNvSpPr txBox="1">
            <a:spLocks noGrp="1"/>
          </p:cNvSpPr>
          <p:nvPr>
            <p:ph type="title"/>
          </p:nvPr>
        </p:nvSpPr>
        <p:spPr>
          <a:xfrm>
            <a:off x="335360" y="446146"/>
            <a:ext cx="11856640" cy="1037531"/>
          </a:xfrm>
          <a:prstGeom prst="rect">
            <a:avLst/>
          </a:prstGeom>
        </p:spPr>
        <p:txBody>
          <a:bodyPr/>
          <a:lstStyle/>
          <a:p>
            <a:pPr>
              <a:defRPr sz="3600"/>
            </a:pPr>
            <a:r>
              <a:t>9. Assessment of... copyright infringement – cont’d</a:t>
            </a:r>
          </a:p>
        </p:txBody>
      </p:sp>
      <p:sp>
        <p:nvSpPr>
          <p:cNvPr id="64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C9FEE3A8-58ED-B490-5FCD-7FB43FC51A19}"/>
              </a:ext>
            </a:extLst>
          </p:cNvPr>
          <p:cNvSpPr>
            <a:spLocks noGrp="1"/>
          </p:cNvSpPr>
          <p:nvPr/>
        </p:nvSpPr>
        <p:spPr bwMode="auto">
          <a:xfrm>
            <a:off x="532014" y="3068960"/>
            <a:ext cx="11318544" cy="3168352"/>
          </a:xfrm>
        </p:spPr>
        <p:txBody>
          <a:bodyPr vertOverflow="overflow" horzOverflow="overflow" vert="horz" wrap="square" lIns="91440" tIns="45720" rIns="91440" bIns="45720" numCol="1" spcCol="0" rtlCol="0" fromWordArt="0" anchor="t" anchorCtr="0" forceAA="0" compatLnSpc="0">
            <a:no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700" i="1" u="sng" dirty="0">
                <a:solidFill>
                  <a:srgbClr val="0070C0"/>
                </a:solidFill>
                <a:latin typeface="+mj-lt"/>
                <a:ea typeface="Arial"/>
                <a:cs typeface="Arial" panose="020B0604020202020204" pitchFamily="34" charset="0"/>
              </a:rPr>
              <a:t>M</a:t>
            </a:r>
            <a:r>
              <a:rPr lang="en-US" sz="2700" b="0" i="1" u="sng" strike="noStrike" cap="none" spc="0" dirty="0">
                <a:solidFill>
                  <a:srgbClr val="0070C0"/>
                </a:solidFill>
                <a:latin typeface="+mj-lt"/>
                <a:ea typeface="Arial"/>
                <a:cs typeface="Arial" panose="020B0604020202020204" pitchFamily="34" charset="0"/>
              </a:rPr>
              <a:t>itigation strategies for sharing research and applying a license</a:t>
            </a:r>
            <a:endParaRPr sz="2700" b="0" i="1" u="sng" strike="noStrike" cap="none" spc="0" dirty="0">
              <a:solidFill>
                <a:srgbClr val="0070C0"/>
              </a:solidFill>
              <a:latin typeface="+mj-lt"/>
              <a:cs typeface="Arial" panose="020B0604020202020204" pitchFamily="34" charset="0"/>
            </a:endParaRPr>
          </a:p>
          <a:p>
            <a:pPr>
              <a:defRPr/>
            </a:pPr>
            <a:r>
              <a:rPr sz="2700" dirty="0">
                <a:solidFill>
                  <a:srgbClr val="0070C0"/>
                </a:solidFill>
                <a:latin typeface="+mj-lt"/>
                <a:cs typeface="Arial" panose="020B0604020202020204" pitchFamily="34" charset="0"/>
              </a:rPr>
              <a:t>If you have the rights to do so, divide the dataset into smaller subsets that can be shared and licensed</a:t>
            </a:r>
            <a:r>
              <a:rPr lang="en-GB" sz="2700" dirty="0">
                <a:solidFill>
                  <a:srgbClr val="0070C0"/>
                </a:solidFill>
                <a:latin typeface="+mj-lt"/>
                <a:cs typeface="Arial" panose="020B0604020202020204" pitchFamily="34" charset="0"/>
              </a:rPr>
              <a:t>.</a:t>
            </a:r>
            <a:endParaRPr sz="2700" dirty="0">
              <a:solidFill>
                <a:srgbClr val="0070C0"/>
              </a:solidFill>
              <a:latin typeface="+mj-lt"/>
              <a:cs typeface="Arial" panose="020B0604020202020204" pitchFamily="34" charset="0"/>
            </a:endParaRPr>
          </a:p>
          <a:p>
            <a:pPr>
              <a:defRPr/>
            </a:pPr>
            <a:r>
              <a:rPr sz="2700" dirty="0">
                <a:solidFill>
                  <a:srgbClr val="0070C0"/>
                </a:solidFill>
                <a:latin typeface="+mj-lt"/>
                <a:cs typeface="Arial" panose="020B0604020202020204" pitchFamily="34" charset="0"/>
              </a:rPr>
              <a:t>Utilize license stacking to combine licenses (especially relevant for code)</a:t>
            </a:r>
            <a:r>
              <a:rPr lang="en-GB" sz="2700" dirty="0">
                <a:solidFill>
                  <a:srgbClr val="0070C0"/>
                </a:solidFill>
                <a:latin typeface="+mj-lt"/>
                <a:cs typeface="Arial" panose="020B0604020202020204" pitchFamily="34" charset="0"/>
              </a:rPr>
              <a:t>.</a:t>
            </a:r>
            <a:endParaRPr sz="2700" dirty="0">
              <a:solidFill>
                <a:srgbClr val="0070C0"/>
              </a:solidFill>
              <a:latin typeface="+mj-lt"/>
              <a:cs typeface="Arial" panose="020B0604020202020204" pitchFamily="34" charset="0"/>
            </a:endParaRPr>
          </a:p>
          <a:p>
            <a:pPr>
              <a:defRPr/>
            </a:pPr>
            <a:r>
              <a:rPr lang="it-IT" sz="2700" b="0" i="0" u="none" strike="noStrike" cap="none" spc="0" dirty="0">
                <a:solidFill>
                  <a:srgbClr val="0070C0"/>
                </a:solidFill>
                <a:latin typeface="+mj-lt"/>
                <a:ea typeface="Arial"/>
                <a:cs typeface="Arial" panose="020B0604020202020204" pitchFamily="34" charset="0"/>
              </a:rPr>
              <a:t>If you cannot share the data, share and license the detailed protocol of how you created the data.</a:t>
            </a:r>
            <a:endParaRPr sz="2700" dirty="0">
              <a:solidFill>
                <a:srgbClr val="0070C0"/>
              </a:solidFill>
              <a:latin typeface="+mj-lt"/>
              <a:cs typeface="Arial" panose="020B0604020202020204" pitchFamily="34" charset="0"/>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Title 1"/>
          <p:cNvSpPr txBox="1">
            <a:spLocks noGrp="1"/>
          </p:cNvSpPr>
          <p:nvPr>
            <p:ph type="title"/>
          </p:nvPr>
        </p:nvSpPr>
        <p:spPr>
          <a:xfrm>
            <a:off x="551384" y="437150"/>
            <a:ext cx="10690230" cy="1325564"/>
          </a:xfrm>
          <a:prstGeom prst="rect">
            <a:avLst/>
          </a:prstGeom>
        </p:spPr>
        <p:txBody>
          <a:bodyPr/>
          <a:lstStyle/>
          <a:p>
            <a:pPr>
              <a:defRPr sz="4000"/>
            </a:pPr>
            <a:r>
              <a:t>10. Assessment of... dual use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Rectangle 102777194"/>
          <p:cNvSpPr/>
          <p:nvPr/>
        </p:nvSpPr>
        <p:spPr>
          <a:xfrm>
            <a:off x="551383" y="2165759"/>
            <a:ext cx="11356000" cy="3423482"/>
          </a:xfrm>
          <a:prstGeom prst="rect">
            <a:avLst/>
          </a:prstGeom>
          <a:solidFill>
            <a:srgbClr val="D9D9D9"/>
          </a:solidFill>
          <a:ln w="12700">
            <a:solidFill>
              <a:srgbClr val="BA7025"/>
            </a:solidFill>
            <a:miter/>
          </a:ln>
        </p:spPr>
        <p:txBody>
          <a:bodyPr lIns="45719" rIns="45719"/>
          <a:lstStyle/>
          <a:p>
            <a:pPr>
              <a:defRPr sz="2000">
                <a:solidFill>
                  <a:srgbClr val="FFFFFF"/>
                </a:solidFill>
              </a:defRPr>
            </a:pPr>
            <a:endParaRPr/>
          </a:p>
        </p:txBody>
      </p:sp>
      <p:sp>
        <p:nvSpPr>
          <p:cNvPr id="647" name="Title 1"/>
          <p:cNvSpPr txBox="1">
            <a:spLocks noGrp="1"/>
          </p:cNvSpPr>
          <p:nvPr>
            <p:ph type="title"/>
          </p:nvPr>
        </p:nvSpPr>
        <p:spPr>
          <a:xfrm>
            <a:off x="551384" y="437150"/>
            <a:ext cx="10690230" cy="1325564"/>
          </a:xfrm>
          <a:prstGeom prst="rect">
            <a:avLst/>
          </a:prstGeom>
        </p:spPr>
        <p:txBody>
          <a:bodyPr/>
          <a:lstStyle/>
          <a:p>
            <a:pPr>
              <a:defRPr sz="4000"/>
            </a:pPr>
            <a:r>
              <a:t>10. Assessment of... dual use</a:t>
            </a:r>
          </a:p>
        </p:txBody>
      </p:sp>
      <p:sp>
        <p:nvSpPr>
          <p:cNvPr id="648" name="Content Placeholder 2"/>
          <p:cNvSpPr txBox="1">
            <a:spLocks noGrp="1"/>
          </p:cNvSpPr>
          <p:nvPr>
            <p:ph type="body" sz="quarter" idx="1"/>
          </p:nvPr>
        </p:nvSpPr>
        <p:spPr>
          <a:xfrm>
            <a:off x="7434823" y="1433624"/>
            <a:ext cx="4321700" cy="658176"/>
          </a:xfrm>
          <a:prstGeom prst="rect">
            <a:avLst/>
          </a:prstGeom>
        </p:spPr>
        <p:txBody>
          <a:bodyPr/>
          <a:lstStyle>
            <a:lvl1pPr marL="0" indent="0">
              <a:buSzTx/>
              <a:buNone/>
            </a:lvl1pPr>
          </a:lstStyle>
          <a:p>
            <a:r>
              <a:t>What does it look like?</a:t>
            </a:r>
          </a:p>
        </p:txBody>
      </p:sp>
      <p:sp>
        <p:nvSpPr>
          <p:cNvPr id="649" name="TextBox 1403773798"/>
          <p:cNvSpPr txBox="1"/>
          <p:nvPr/>
        </p:nvSpPr>
        <p:spPr>
          <a:xfrm>
            <a:off x="741119" y="5717607"/>
            <a:ext cx="10863652"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Source: </a:t>
            </a:r>
            <a:r>
              <a:rPr u="sng">
                <a:solidFill>
                  <a:srgbClr val="0563C1"/>
                </a:solidFill>
                <a:uFill>
                  <a:solidFill>
                    <a:srgbClr val="0563C1"/>
                  </a:solidFill>
                </a:uFill>
                <a:hlinkClick r:id="rId2"/>
              </a:rPr>
              <a:t>COMMISSION RECOMMENDATION (EU) 2021/1700 of 15 September 2021 on internal compliance programmes for controls of research involving dual-use items</a:t>
            </a:r>
          </a:p>
        </p:txBody>
      </p:sp>
      <p:sp>
        <p:nvSpPr>
          <p:cNvPr id="650" name="Rectangle 2127341510"/>
          <p:cNvSpPr/>
          <p:nvPr/>
        </p:nvSpPr>
        <p:spPr>
          <a:xfrm>
            <a:off x="615882" y="2251360"/>
            <a:ext cx="11165418" cy="3240072"/>
          </a:xfrm>
          <a:prstGeom prst="rect">
            <a:avLst/>
          </a:prstGeom>
          <a:solidFill>
            <a:srgbClr val="F2F2F2"/>
          </a:solidFill>
          <a:ln w="12699">
            <a:solidFill>
              <a:srgbClr val="9A4D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pPr>
            <a:r>
              <a:t>The following topics are examples of research that could trigger dual-use export controls: </a:t>
            </a:r>
          </a:p>
          <a:p>
            <a:pPr>
              <a:defRPr sz="2300"/>
            </a:pPr>
            <a:r>
              <a:t>— changing the host spectrum of Lumpy skin disease virus to include human reservoirs; </a:t>
            </a:r>
          </a:p>
          <a:p>
            <a:pPr>
              <a:defRPr sz="2300"/>
            </a:pPr>
            <a:r>
              <a:t>— multispectral imaging camera sensors for data collection of crops; </a:t>
            </a:r>
          </a:p>
          <a:p>
            <a:pPr>
              <a:defRPr sz="2300"/>
            </a:pPr>
            <a:r>
              <a:t>— laser-based next-generation uranium enrichment technology as a potential alternative for the industrial enrichment that involves gaseous uranium in centrifuges; </a:t>
            </a:r>
          </a:p>
          <a:p>
            <a:pPr>
              <a:defRPr sz="2300"/>
            </a:pPr>
            <a:r>
              <a:t>— 3D printing of energetic materials; </a:t>
            </a:r>
          </a:p>
          <a:p>
            <a:pPr>
              <a:defRPr sz="2300"/>
            </a:pPr>
            <a:r>
              <a:t>— prototype drone with spraying system for combatting Eastern equine encephalitis virus; </a:t>
            </a:r>
          </a:p>
          <a:p>
            <a:pPr>
              <a:defRPr sz="2300"/>
            </a:pPr>
            <a:r>
              <a:t>— autonomous scientific underwater vessel that collects data automatically in deep sea regions</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ontent Placeholder 2"/>
          <p:cNvSpPr txBox="1">
            <a:spLocks noGrp="1"/>
          </p:cNvSpPr>
          <p:nvPr>
            <p:ph type="body" sz="half" idx="1"/>
          </p:nvPr>
        </p:nvSpPr>
        <p:spPr>
          <a:xfrm>
            <a:off x="715507" y="1700807"/>
            <a:ext cx="11069126" cy="2505280"/>
          </a:xfrm>
          <a:prstGeom prst="rect">
            <a:avLst/>
          </a:prstGeom>
        </p:spPr>
        <p:txBody>
          <a:bodyPr/>
          <a:lstStyle/>
          <a:p>
            <a:pPr marL="0" indent="0">
              <a:buSzTx/>
              <a:buNone/>
              <a:defRPr sz="2600"/>
            </a:pPr>
            <a:r>
              <a:t>Especially around sharing and licensing code and/or software:</a:t>
            </a:r>
          </a:p>
          <a:p>
            <a:pPr marL="0" indent="0">
              <a:buSzTx/>
              <a:buNone/>
              <a:defRPr sz="2600"/>
            </a:pPr>
            <a:r>
              <a:t>“Research organisations are often concerned about the public perception of research with military potential. ‘Dual-use’ in the context of research is often considered in a broad sense: what are the (un)desired civil and military applications of research, or what is potential misuse of research for unethical purposes.”</a:t>
            </a:r>
          </a:p>
        </p:txBody>
      </p:sp>
      <p:sp>
        <p:nvSpPr>
          <p:cNvPr id="653" name="Title 1"/>
          <p:cNvSpPr txBox="1">
            <a:spLocks noGrp="1"/>
          </p:cNvSpPr>
          <p:nvPr>
            <p:ph type="title"/>
          </p:nvPr>
        </p:nvSpPr>
        <p:spPr>
          <a:xfrm>
            <a:off x="551384" y="437150"/>
            <a:ext cx="10690230" cy="1325564"/>
          </a:xfrm>
          <a:prstGeom prst="rect">
            <a:avLst/>
          </a:prstGeom>
        </p:spPr>
        <p:txBody>
          <a:bodyPr/>
          <a:lstStyle/>
          <a:p>
            <a:pPr>
              <a:defRPr sz="4000"/>
            </a:pPr>
            <a:r>
              <a:t>10. Assessment of... dual use – cont’d</a:t>
            </a:r>
          </a:p>
        </p:txBody>
      </p:sp>
      <p:sp>
        <p:nvSpPr>
          <p:cNvPr id="654" name="TextBox 5"/>
          <p:cNvSpPr txBox="1"/>
          <p:nvPr/>
        </p:nvSpPr>
        <p:spPr>
          <a:xfrm>
            <a:off x="4629551" y="3898308"/>
            <a:ext cx="7253377"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t> Source: </a:t>
            </a:r>
            <a:r>
              <a:rPr u="sng">
                <a:solidFill>
                  <a:srgbClr val="0563C1"/>
                </a:solidFill>
                <a:uFill>
                  <a:solidFill>
                    <a:srgbClr val="0563C1"/>
                  </a:solidFill>
                </a:uFill>
                <a:hlinkClick r:id="rId2"/>
              </a:rPr>
              <a:t>COMMISSION RECOMMENDATION (EU) 2021/1700 of 15 September 2021 </a:t>
            </a:r>
          </a:p>
        </p:txBody>
      </p:sp>
      <p:sp>
        <p:nvSpPr>
          <p:cNvPr id="655"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980727"/>
            <a:ext cx="10515600" cy="2664298"/>
          </a:xfrm>
          <a:prstGeom prst="rect">
            <a:avLst/>
          </a:prstGeom>
        </p:spPr>
        <p:txBody>
          <a:bodyPr/>
          <a:lstStyle/>
          <a:p>
            <a:r>
              <a:t>Unit 1: Why you should</a:t>
            </a:r>
            <a:r>
              <a:rPr b="1"/>
              <a:t> </a:t>
            </a:r>
            <a:r>
              <a:t>license your research output (and how to overcome resistance)</a:t>
            </a:r>
          </a:p>
        </p:txBody>
      </p:sp>
      <p:sp>
        <p:nvSpPr>
          <p:cNvPr id="13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ontent Placeholder 2"/>
          <p:cNvSpPr txBox="1">
            <a:spLocks noGrp="1"/>
          </p:cNvSpPr>
          <p:nvPr>
            <p:ph type="body" sz="half" idx="1"/>
          </p:nvPr>
        </p:nvSpPr>
        <p:spPr>
          <a:xfrm>
            <a:off x="715507" y="1700807"/>
            <a:ext cx="11069126" cy="2505280"/>
          </a:xfrm>
          <a:prstGeom prst="rect">
            <a:avLst/>
          </a:prstGeom>
        </p:spPr>
        <p:txBody>
          <a:bodyPr/>
          <a:lstStyle/>
          <a:p>
            <a:pPr marL="0" indent="0">
              <a:buSzTx/>
              <a:buNone/>
              <a:defRPr sz="2600"/>
            </a:pPr>
            <a:r>
              <a:t>Especially around sharing and licensing code and/or software:</a:t>
            </a:r>
          </a:p>
          <a:p>
            <a:pPr marL="0" indent="0">
              <a:buSzTx/>
              <a:buNone/>
              <a:defRPr sz="2600"/>
            </a:pPr>
            <a:r>
              <a:t>“Research organisations are often concerned about the public perception of research with military potential. ‘Dual-use’ in the context of research is often considered in a broad sense: what are the (un)desired civil and military applications of research, or what is potential misuse of research for unethical purposes.”</a:t>
            </a:r>
          </a:p>
        </p:txBody>
      </p:sp>
      <p:sp>
        <p:nvSpPr>
          <p:cNvPr id="658" name="Title 1"/>
          <p:cNvSpPr txBox="1">
            <a:spLocks noGrp="1"/>
          </p:cNvSpPr>
          <p:nvPr>
            <p:ph type="title"/>
          </p:nvPr>
        </p:nvSpPr>
        <p:spPr>
          <a:xfrm>
            <a:off x="551384" y="437150"/>
            <a:ext cx="10690230" cy="1325564"/>
          </a:xfrm>
          <a:prstGeom prst="rect">
            <a:avLst/>
          </a:prstGeom>
        </p:spPr>
        <p:txBody>
          <a:bodyPr/>
          <a:lstStyle/>
          <a:p>
            <a:pPr>
              <a:defRPr sz="4000"/>
            </a:pPr>
            <a:r>
              <a:t>10. Assessment of... dual use – cont’d</a:t>
            </a:r>
          </a:p>
        </p:txBody>
      </p:sp>
      <p:sp>
        <p:nvSpPr>
          <p:cNvPr id="659" name="TextBox 5"/>
          <p:cNvSpPr txBox="1"/>
          <p:nvPr/>
        </p:nvSpPr>
        <p:spPr>
          <a:xfrm>
            <a:off x="4629551" y="3898308"/>
            <a:ext cx="7253377"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t> Source: </a:t>
            </a:r>
            <a:r>
              <a:rPr u="sng">
                <a:solidFill>
                  <a:srgbClr val="0563C1"/>
                </a:solidFill>
                <a:uFill>
                  <a:solidFill>
                    <a:srgbClr val="0563C1"/>
                  </a:solidFill>
                </a:uFill>
                <a:hlinkClick r:id="rId2"/>
              </a:rPr>
              <a:t>COMMISSION RECOMMENDATION (EU) 2021/1700 of 15 September 2021 </a:t>
            </a:r>
          </a:p>
        </p:txBody>
      </p:sp>
      <p:sp>
        <p:nvSpPr>
          <p:cNvPr id="66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Content Placeholder 2">
            <a:extLst>
              <a:ext uri="{FF2B5EF4-FFF2-40B4-BE49-F238E27FC236}">
                <a16:creationId xmlns:a16="http://schemas.microsoft.com/office/drawing/2014/main" id="{45587256-B070-CA9F-6AB2-15DC94234BE0}"/>
              </a:ext>
            </a:extLst>
          </p:cNvPr>
          <p:cNvSpPr>
            <a:spLocks noGrp="1"/>
          </p:cNvSpPr>
          <p:nvPr/>
        </p:nvSpPr>
        <p:spPr bwMode="auto">
          <a:xfrm>
            <a:off x="726014" y="4368654"/>
            <a:ext cx="10515600" cy="1577076"/>
          </a:xfr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marR="0" indent="0" algn="l">
              <a:lnSpc>
                <a:spcPct val="85000"/>
              </a:lnSpc>
              <a:spcBef>
                <a:spcPts val="997"/>
              </a:spcBef>
              <a:spcAft>
                <a:spcPts val="0"/>
              </a:spcAft>
              <a:buFont typeface="Arial"/>
              <a:buNone/>
              <a:defRPr/>
            </a:pPr>
            <a:r>
              <a:rPr lang="en-GB" sz="2900" i="1" u="sng" dirty="0">
                <a:solidFill>
                  <a:srgbClr val="0070C0"/>
                </a:solidFill>
                <a:latin typeface="+mj-lt"/>
                <a:ea typeface="Arial"/>
                <a:cs typeface="Arial"/>
              </a:rPr>
              <a:t>M</a:t>
            </a:r>
            <a:r>
              <a:rPr sz="2900" b="0" i="1" u="sng" strike="noStrike" cap="none" spc="0" dirty="0" err="1">
                <a:solidFill>
                  <a:srgbClr val="0070C0"/>
                </a:solidFill>
                <a:latin typeface="+mj-lt"/>
                <a:ea typeface="Arial"/>
                <a:cs typeface="Arial"/>
              </a:rPr>
              <a:t>itigation</a:t>
            </a:r>
            <a:r>
              <a:rPr sz="2900" b="0" i="1" u="sng" strike="noStrike" cap="none" spc="0" dirty="0">
                <a:solidFill>
                  <a:srgbClr val="0070C0"/>
                </a:solidFill>
                <a:latin typeface="+mj-lt"/>
                <a:ea typeface="Arial"/>
                <a:cs typeface="Arial"/>
              </a:rPr>
              <a:t> </a:t>
            </a:r>
            <a:r>
              <a:rPr sz="2900" b="0" i="1" u="sng" strike="noStrike" cap="none" spc="0" dirty="0" err="1">
                <a:solidFill>
                  <a:srgbClr val="0070C0"/>
                </a:solidFill>
                <a:latin typeface="+mj-lt"/>
                <a:ea typeface="Arial"/>
                <a:cs typeface="Arial"/>
              </a:rPr>
              <a:t>strateg</a:t>
            </a:r>
            <a:r>
              <a:rPr lang="en-GB" sz="2900" b="0" i="1" u="sng" strike="noStrike" cap="none" spc="0" dirty="0" err="1">
                <a:solidFill>
                  <a:srgbClr val="0070C0"/>
                </a:solidFill>
                <a:latin typeface="+mj-lt"/>
                <a:ea typeface="Arial"/>
                <a:cs typeface="Arial"/>
              </a:rPr>
              <a:t>ies</a:t>
            </a:r>
            <a:r>
              <a:rPr sz="2900" b="0" i="1" u="sng" strike="noStrike" cap="none" spc="0" dirty="0">
                <a:solidFill>
                  <a:srgbClr val="0070C0"/>
                </a:solidFill>
                <a:latin typeface="+mj-lt"/>
                <a:ea typeface="Arial"/>
                <a:cs typeface="Arial"/>
              </a:rPr>
              <a:t> for sharing </a:t>
            </a:r>
            <a:r>
              <a:rPr lang="en-GB" sz="2900" b="0" i="1" u="sng" strike="noStrike" cap="none" spc="0" dirty="0">
                <a:solidFill>
                  <a:srgbClr val="0070C0"/>
                </a:solidFill>
                <a:latin typeface="+mj-lt"/>
                <a:ea typeface="Arial"/>
                <a:cs typeface="Arial"/>
              </a:rPr>
              <a:t>research </a:t>
            </a:r>
            <a:r>
              <a:rPr sz="2900" b="0" i="1" u="sng" strike="noStrike" cap="none" spc="0" dirty="0">
                <a:solidFill>
                  <a:srgbClr val="0070C0"/>
                </a:solidFill>
                <a:latin typeface="+mj-lt"/>
                <a:ea typeface="Arial"/>
                <a:cs typeface="Arial"/>
              </a:rPr>
              <a:t>and applying a license</a:t>
            </a:r>
            <a:endParaRPr sz="2900" u="sng" dirty="0">
              <a:solidFill>
                <a:srgbClr val="0070C0"/>
              </a:solidFill>
              <a:latin typeface="+mj-lt"/>
            </a:endParaRPr>
          </a:p>
          <a:p>
            <a:pPr>
              <a:defRPr/>
            </a:pPr>
            <a:r>
              <a:rPr sz="2900" dirty="0">
                <a:solidFill>
                  <a:srgbClr val="0070C0"/>
                </a:solidFill>
                <a:latin typeface="+mj-lt"/>
              </a:rPr>
              <a:t>Seek </a:t>
            </a:r>
            <a:r>
              <a:rPr lang="en-GB" sz="2900" dirty="0">
                <a:solidFill>
                  <a:srgbClr val="0070C0"/>
                </a:solidFill>
                <a:latin typeface="+mj-lt"/>
              </a:rPr>
              <a:t>legal </a:t>
            </a:r>
            <a:r>
              <a:rPr sz="2900" dirty="0">
                <a:solidFill>
                  <a:srgbClr val="0070C0"/>
                </a:solidFill>
                <a:latin typeface="+mj-lt"/>
              </a:rPr>
              <a:t>advice in your organization, especially if you work in areas characterized by dual use</a:t>
            </a:r>
            <a:r>
              <a:rPr lang="en-GB" sz="2900" dirty="0">
                <a:solidFill>
                  <a:srgbClr val="0070C0"/>
                </a:solidFill>
                <a:latin typeface="+mj-lt"/>
              </a:rPr>
              <a:t>.</a:t>
            </a:r>
            <a:endParaRPr sz="2900" dirty="0">
              <a:solidFill>
                <a:srgbClr val="0070C0"/>
              </a:solidFill>
              <a:latin typeface="+mj-lt"/>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extBox 1878695720"/>
          <p:cNvSpPr txBox="1"/>
          <p:nvPr/>
        </p:nvSpPr>
        <p:spPr>
          <a:xfrm>
            <a:off x="113307" y="5969737"/>
            <a:ext cx="3058429" cy="225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pPr>
            <a:r>
              <a:t>Illustration: </a:t>
            </a:r>
            <a:r>
              <a:rPr u="sng">
                <a:solidFill>
                  <a:srgbClr val="0563C1"/>
                </a:solidFill>
                <a:uFill>
                  <a:solidFill>
                    <a:srgbClr val="0563C1"/>
                  </a:solidFill>
                </a:uFill>
                <a:hlinkClick r:id="rId2"/>
              </a:rPr>
              <a:t>janjf93</a:t>
            </a:r>
          </a:p>
        </p:txBody>
      </p:sp>
      <p:sp>
        <p:nvSpPr>
          <p:cNvPr id="663" name="TextBox 1283798081"/>
          <p:cNvSpPr txBox="1"/>
          <p:nvPr/>
        </p:nvSpPr>
        <p:spPr>
          <a:xfrm>
            <a:off x="430183" y="348449"/>
            <a:ext cx="1150185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Century Gothic"/>
                <a:ea typeface="Century Gothic"/>
                <a:cs typeface="Century Gothic"/>
                <a:sym typeface="Century Gothic"/>
              </a:defRPr>
            </a:lvl1pPr>
          </a:lstStyle>
          <a:p>
            <a:r>
              <a:t>Checklist before sharing research &amp; selecting a license</a:t>
            </a:r>
          </a:p>
        </p:txBody>
      </p:sp>
      <p:grpSp>
        <p:nvGrpSpPr>
          <p:cNvPr id="669" name="Group 1642166994"/>
          <p:cNvGrpSpPr/>
          <p:nvPr/>
        </p:nvGrpSpPr>
        <p:grpSpPr>
          <a:xfrm>
            <a:off x="2135560" y="1160960"/>
            <a:ext cx="9740606" cy="5752637"/>
            <a:chOff x="0" y="0"/>
            <a:chExt cx="9740605" cy="5752636"/>
          </a:xfrm>
        </p:grpSpPr>
        <p:sp>
          <p:nvSpPr>
            <p:cNvPr id="664" name="TextBox 217504406"/>
            <p:cNvSpPr txBox="1"/>
            <p:nvPr/>
          </p:nvSpPr>
          <p:spPr>
            <a:xfrm>
              <a:off x="5583574" y="882840"/>
              <a:ext cx="4157032" cy="14973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400"/>
              </a:pPr>
              <a:r>
                <a:t>+ institutional policies</a:t>
              </a:r>
            </a:p>
            <a:p>
              <a:pPr>
                <a:defRPr sz="2400"/>
              </a:pPr>
              <a:endParaRPr/>
            </a:p>
            <a:p>
              <a:pPr>
                <a:defRPr sz="2400"/>
              </a:pPr>
              <a:r>
                <a:t>+ national laws &amp; regulations</a:t>
              </a:r>
            </a:p>
          </p:txBody>
        </p:sp>
        <p:sp>
          <p:nvSpPr>
            <p:cNvPr id="665" name="TextBox 2114656527"/>
            <p:cNvSpPr txBox="1"/>
            <p:nvPr/>
          </p:nvSpPr>
          <p:spPr>
            <a:xfrm>
              <a:off x="5540308" y="3215879"/>
              <a:ext cx="4146441" cy="1202468"/>
            </a:xfrm>
            <a:prstGeom prst="rect">
              <a:avLst/>
            </a:prstGeom>
            <a:solidFill>
              <a:srgbClr val="FFEBD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500" b="1">
                  <a:solidFill>
                    <a:schemeClr val="accent2"/>
                  </a:solidFill>
                </a:defRPr>
              </a:pPr>
              <a:r>
                <a:t>The sum determines the ability to share and license research outputs.</a:t>
              </a:r>
            </a:p>
          </p:txBody>
        </p:sp>
        <p:grpSp>
          <p:nvGrpSpPr>
            <p:cNvPr id="668" name="Group 1800436867"/>
            <p:cNvGrpSpPr/>
            <p:nvPr/>
          </p:nvGrpSpPr>
          <p:grpSpPr>
            <a:xfrm>
              <a:off x="0" y="-1"/>
              <a:ext cx="5343755" cy="5752638"/>
              <a:chOff x="0" y="0"/>
              <a:chExt cx="5343754" cy="5752636"/>
            </a:xfrm>
          </p:grpSpPr>
          <p:sp>
            <p:nvSpPr>
              <p:cNvPr id="666" name="TextBox 308265829"/>
              <p:cNvSpPr txBox="1"/>
              <p:nvPr/>
            </p:nvSpPr>
            <p:spPr>
              <a:xfrm>
                <a:off x="-1" y="0"/>
                <a:ext cx="5343756" cy="3707170"/>
              </a:xfrm>
              <a:prstGeom prst="rect">
                <a:avLst/>
              </a:prstGeom>
              <a:solidFill>
                <a:srgbClr val="BFE5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457200" indent="-457200">
                  <a:buSzPct val="100000"/>
                  <a:buAutoNum type="arabicPeriod"/>
                  <a:defRPr sz="2400"/>
                </a:pPr>
                <a:r>
                  <a:t>Right to assign a license</a:t>
                </a:r>
              </a:p>
              <a:p>
                <a:pPr marL="457200" indent="-457200">
                  <a:buSzPct val="100000"/>
                  <a:buAutoNum type="arabicPeriod"/>
                  <a:defRPr sz="2400"/>
                </a:pPr>
                <a:r>
                  <a:t>Funder requirements</a:t>
                </a:r>
              </a:p>
              <a:p>
                <a:pPr marL="457200" indent="-457200">
                  <a:buSzPct val="100000"/>
                  <a:buAutoNum type="arabicPeriod"/>
                  <a:defRPr sz="2400"/>
                </a:pPr>
                <a:r>
                  <a:t>Journal and repository requirements</a:t>
                </a:r>
              </a:p>
              <a:p>
                <a:pPr marL="457200" indent="-457200">
                  <a:buSzPct val="100000"/>
                  <a:buAutoNum type="arabicPeriod"/>
                  <a:defRPr sz="2400"/>
                </a:pPr>
                <a:r>
                  <a:t>Ethical concerns</a:t>
                </a:r>
              </a:p>
              <a:p>
                <a:pPr marL="457200" indent="-457200">
                  <a:buSzPct val="100000"/>
                  <a:buAutoNum type="arabicPeriod"/>
                  <a:defRPr sz="2400"/>
                </a:pPr>
                <a:r>
                  <a:t>Personal data</a:t>
                </a:r>
              </a:p>
              <a:p>
                <a:pPr marL="457200" indent="-457200">
                  <a:buSzPct val="100000"/>
                  <a:buAutoNum type="arabicPeriod"/>
                  <a:defRPr sz="2400"/>
                </a:pPr>
                <a:r>
                  <a:t>Contractual obligations</a:t>
                </a:r>
              </a:p>
              <a:p>
                <a:pPr marL="457200" indent="-457200">
                  <a:buSzPct val="100000"/>
                  <a:buAutoNum type="arabicPeriod"/>
                  <a:defRPr sz="2400"/>
                </a:pPr>
                <a:r>
                  <a:t>Reduced novelty of findings</a:t>
                </a:r>
              </a:p>
              <a:p>
                <a:pPr marL="457200" indent="-457200">
                  <a:buSzPct val="100000"/>
                  <a:buAutoNum type="arabicPeriod"/>
                  <a:defRPr sz="2400"/>
                </a:pPr>
                <a:r>
                  <a:t>Ability to commercialize</a:t>
                </a:r>
              </a:p>
              <a:p>
                <a:pPr marL="457200" indent="-457200">
                  <a:buSzPct val="100000"/>
                  <a:buAutoNum type="arabicPeriod"/>
                  <a:defRPr sz="2400"/>
                </a:pPr>
                <a:r>
                  <a:t>Copyright/license infringement</a:t>
                </a:r>
              </a:p>
              <a:p>
                <a:pPr marL="457200" indent="-457200">
                  <a:buSzPct val="100000"/>
                  <a:buAutoNum type="arabicPeriod"/>
                  <a:defRPr sz="2400"/>
                </a:pPr>
                <a:r>
                  <a:t>Dual use</a:t>
                </a:r>
              </a:p>
            </p:txBody>
          </p:sp>
          <p:pic>
            <p:nvPicPr>
              <p:cNvPr id="667" name="Image 6Image 6" descr="Image 6Image 6"/>
              <p:cNvPicPr>
                <a:picLocks noChangeAspect="1"/>
              </p:cNvPicPr>
              <p:nvPr/>
            </p:nvPicPr>
            <p:blipFill>
              <a:blip r:embed="rId3"/>
              <a:stretch>
                <a:fillRect/>
              </a:stretch>
            </p:blipFill>
            <p:spPr>
              <a:xfrm>
                <a:off x="662520" y="3420168"/>
                <a:ext cx="2650983" cy="2332469"/>
              </a:xfrm>
              <a:prstGeom prst="rect">
                <a:avLst/>
              </a:prstGeom>
              <a:ln w="12700" cap="flat">
                <a:noFill/>
                <a:miter lim="400000"/>
              </a:ln>
              <a:effectLst/>
            </p:spPr>
          </p:pic>
        </p:grpSp>
      </p:grpSp>
      <p:sp>
        <p:nvSpPr>
          <p:cNvPr id="670" name="TextBox 1"/>
          <p:cNvSpPr txBox="1"/>
          <p:nvPr/>
        </p:nvSpPr>
        <p:spPr>
          <a:xfrm>
            <a:off x="315832" y="2592178"/>
            <a:ext cx="1204706" cy="120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500">
                <a:solidFill>
                  <a:schemeClr val="accent2"/>
                </a:solidFill>
              </a:defRPr>
            </a:lvl1pPr>
          </a:lstStyle>
          <a:p>
            <a:r>
              <a:t>Factors to assess</a:t>
            </a:r>
          </a:p>
        </p:txBody>
      </p:sp>
      <p:sp>
        <p:nvSpPr>
          <p:cNvPr id="671" name="Left Brace 2"/>
          <p:cNvSpPr/>
          <p:nvPr/>
        </p:nvSpPr>
        <p:spPr>
          <a:xfrm>
            <a:off x="1636112" y="1160960"/>
            <a:ext cx="499449" cy="39242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97"/>
                  <a:pt x="10800" y="21371"/>
                </a:cubicBezTo>
                <a:lnTo>
                  <a:pt x="10800" y="11029"/>
                </a:lnTo>
                <a:cubicBezTo>
                  <a:pt x="10800" y="10903"/>
                  <a:pt x="5965" y="10800"/>
                  <a:pt x="0" y="10800"/>
                </a:cubicBezTo>
                <a:cubicBezTo>
                  <a:pt x="5965" y="10800"/>
                  <a:pt x="10800" y="10697"/>
                  <a:pt x="10800" y="10571"/>
                </a:cubicBezTo>
                <a:lnTo>
                  <a:pt x="10800" y="229"/>
                </a:lnTo>
                <a:cubicBezTo>
                  <a:pt x="10800" y="103"/>
                  <a:pt x="15635" y="0"/>
                  <a:pt x="21600" y="0"/>
                </a:cubicBezTo>
              </a:path>
            </a:pathLst>
          </a:custGeom>
          <a:ln w="38100">
            <a:solidFill>
              <a:schemeClr val="accent2"/>
            </a:solidFill>
            <a:miter/>
          </a:ln>
        </p:spPr>
        <p:txBody>
          <a:bodyPr lIns="45719" rIns="45719" anchor="ctr"/>
          <a:lstStyle/>
          <a:p>
            <a:pPr algn="ctr"/>
            <a:endParaRPr/>
          </a:p>
        </p:txBody>
      </p:sp>
      <p:sp>
        <p:nvSpPr>
          <p:cNvPr id="672" name="TextBox 3"/>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Title 1"/>
          <p:cNvSpPr txBox="1">
            <a:spLocks noGrp="1"/>
          </p:cNvSpPr>
          <p:nvPr>
            <p:ph type="title"/>
          </p:nvPr>
        </p:nvSpPr>
        <p:spPr>
          <a:xfrm>
            <a:off x="423800" y="332657"/>
            <a:ext cx="10874424" cy="828632"/>
          </a:xfrm>
          <a:prstGeom prst="rect">
            <a:avLst/>
          </a:prstGeom>
        </p:spPr>
        <p:txBody>
          <a:bodyPr/>
          <a:lstStyle>
            <a:lvl1pPr>
              <a:defRPr sz="4000"/>
            </a:lvl1pPr>
          </a:lstStyle>
          <a:p>
            <a:r>
              <a:rPr dirty="0"/>
              <a:t>Learning activity 2</a:t>
            </a:r>
            <a:r>
              <a:rPr lang="en-GB" dirty="0"/>
              <a:t>: The case of </a:t>
            </a:r>
            <a:r>
              <a:rPr lang="en-GB" dirty="0" err="1"/>
              <a:t>NextBox</a:t>
            </a:r>
            <a:endParaRPr dirty="0"/>
          </a:p>
        </p:txBody>
      </p:sp>
      <p:sp>
        <p:nvSpPr>
          <p:cNvPr id="680" name="Content Placeholder 2"/>
          <p:cNvSpPr txBox="1">
            <a:spLocks noGrp="1"/>
          </p:cNvSpPr>
          <p:nvPr>
            <p:ph type="body" idx="1"/>
          </p:nvPr>
        </p:nvSpPr>
        <p:spPr>
          <a:xfrm>
            <a:off x="291498" y="1304543"/>
            <a:ext cx="8015973" cy="4795245"/>
          </a:xfrm>
          <a:prstGeom prst="rect">
            <a:avLst/>
          </a:prstGeom>
        </p:spPr>
        <p:txBody>
          <a:bodyPr/>
          <a:lstStyle/>
          <a:p>
            <a:pPr marL="0" indent="0" defTabSz="905255">
              <a:spcBef>
                <a:spcPts val="900"/>
              </a:spcBef>
              <a:buSzTx/>
              <a:buNone/>
              <a:defRPr sz="2178"/>
            </a:pPr>
            <a:r>
              <a:rPr dirty="0"/>
              <a:t>A researcher from the international project ‘</a:t>
            </a:r>
            <a:r>
              <a:rPr dirty="0" err="1"/>
              <a:t>NextBox</a:t>
            </a:r>
            <a:r>
              <a:rPr dirty="0"/>
              <a:t>’ funded by Horizon Europe with both commercial and non-commercial partners approach you to discuss dissemination of data and code from their project. The main finding is a new algorithmic approach to profile employees based on their task completion strategies. There is data and code. The paper with the results is in peer review at a journal. The DMP is filled with broad, vague intentions of sharing everything.</a:t>
            </a:r>
          </a:p>
          <a:p>
            <a:pPr marL="0" indent="0" defTabSz="905255">
              <a:spcBef>
                <a:spcPts val="900"/>
              </a:spcBef>
              <a:buSzTx/>
              <a:buNone/>
              <a:defRPr sz="2178"/>
            </a:pPr>
            <a:r>
              <a:rPr dirty="0"/>
              <a:t>The data comprises 50 transcribed interviews, </a:t>
            </a:r>
            <a:r>
              <a:rPr dirty="0" err="1"/>
              <a:t>anonymised</a:t>
            </a:r>
            <a:r>
              <a:rPr dirty="0"/>
              <a:t> survey responses from the public, and partly confidential results from internal design sprints at an industry partner. Some analysis is done by combining existing openly available data, data from three proprietary sources, and internal company data.</a:t>
            </a:r>
          </a:p>
          <a:p>
            <a:pPr marL="0" indent="0" defTabSz="905255">
              <a:spcBef>
                <a:spcPts val="900"/>
              </a:spcBef>
              <a:buSzTx/>
              <a:buNone/>
              <a:defRPr sz="2178"/>
            </a:pPr>
            <a:r>
              <a:rPr dirty="0"/>
              <a:t>The PI wants your advice on how to share and license the research outputs from the project.</a:t>
            </a:r>
          </a:p>
        </p:txBody>
      </p:sp>
      <p:sp>
        <p:nvSpPr>
          <p:cNvPr id="681" name="TextBox 628163317"/>
          <p:cNvSpPr txBox="1"/>
          <p:nvPr/>
        </p:nvSpPr>
        <p:spPr>
          <a:xfrm>
            <a:off x="8614960" y="1161289"/>
            <a:ext cx="3384377" cy="5016758"/>
          </a:xfrm>
          <a:prstGeom prst="rect">
            <a:avLst/>
          </a:prstGeom>
          <a:solidFill>
            <a:srgbClr val="BFE5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a:pPr>
            <a:r>
              <a:rPr sz="2000" dirty="0"/>
              <a:t>Assessment framework</a:t>
            </a:r>
          </a:p>
          <a:p>
            <a:pPr>
              <a:defRPr sz="2200"/>
            </a:pPr>
            <a:endParaRPr sz="1000" dirty="0"/>
          </a:p>
          <a:p>
            <a:pPr marL="457200" indent="-457200">
              <a:buSzPct val="100000"/>
              <a:buAutoNum type="arabicPeriod"/>
              <a:defRPr sz="2200"/>
            </a:pPr>
            <a:r>
              <a:rPr sz="2000" dirty="0"/>
              <a:t>Right to assign a license</a:t>
            </a:r>
          </a:p>
          <a:p>
            <a:pPr marL="457200" indent="-457200">
              <a:buSzPct val="100000"/>
              <a:buAutoNum type="arabicPeriod"/>
              <a:defRPr sz="2200"/>
            </a:pPr>
            <a:r>
              <a:rPr sz="2000" dirty="0"/>
              <a:t>Funder requirements</a:t>
            </a:r>
          </a:p>
          <a:p>
            <a:pPr marL="457200" indent="-457200">
              <a:buSzPct val="100000"/>
              <a:buAutoNum type="arabicPeriod"/>
              <a:defRPr sz="2200"/>
            </a:pPr>
            <a:r>
              <a:rPr sz="2000" dirty="0"/>
              <a:t>Journal and repository requirements</a:t>
            </a:r>
          </a:p>
          <a:p>
            <a:pPr marL="457200" indent="-457200">
              <a:buSzPct val="100000"/>
              <a:buAutoNum type="arabicPeriod"/>
              <a:defRPr sz="2200"/>
            </a:pPr>
            <a:r>
              <a:rPr sz="2000" dirty="0"/>
              <a:t>Ethical concerns</a:t>
            </a:r>
          </a:p>
          <a:p>
            <a:pPr marL="457200" indent="-457200">
              <a:buSzPct val="100000"/>
              <a:buAutoNum type="arabicPeriod"/>
              <a:defRPr sz="2200"/>
            </a:pPr>
            <a:r>
              <a:rPr sz="2000" dirty="0"/>
              <a:t>Personal data</a:t>
            </a:r>
          </a:p>
          <a:p>
            <a:pPr marL="457200" indent="-457200">
              <a:buSzPct val="100000"/>
              <a:buAutoNum type="arabicPeriod"/>
              <a:defRPr sz="2200"/>
            </a:pPr>
            <a:r>
              <a:rPr sz="2000" dirty="0"/>
              <a:t>Contractual obligations</a:t>
            </a:r>
          </a:p>
          <a:p>
            <a:pPr marL="457200" indent="-457200">
              <a:buSzPct val="100000"/>
              <a:buAutoNum type="arabicPeriod"/>
              <a:defRPr sz="2200"/>
            </a:pPr>
            <a:r>
              <a:rPr sz="2000" dirty="0"/>
              <a:t>Reduced novelty of findings</a:t>
            </a:r>
          </a:p>
          <a:p>
            <a:pPr marL="457200" indent="-457200">
              <a:buSzPct val="100000"/>
              <a:buAutoNum type="arabicPeriod"/>
              <a:defRPr sz="2200"/>
            </a:pPr>
            <a:r>
              <a:rPr sz="2000" dirty="0"/>
              <a:t>Ability to commercialize</a:t>
            </a:r>
          </a:p>
          <a:p>
            <a:pPr marL="457200" indent="-457200">
              <a:buSzPct val="100000"/>
              <a:buAutoNum type="arabicPeriod"/>
              <a:defRPr sz="2200"/>
            </a:pPr>
            <a:r>
              <a:rPr sz="2000" dirty="0"/>
              <a:t>Copyright infringement</a:t>
            </a:r>
          </a:p>
          <a:p>
            <a:pPr marL="457200" indent="-457200">
              <a:buSzPct val="100000"/>
              <a:buAutoNum type="arabicPeriod"/>
              <a:defRPr sz="2200"/>
            </a:pPr>
            <a:r>
              <a:rPr sz="2000" dirty="0"/>
              <a:t>Dual use</a:t>
            </a:r>
          </a:p>
          <a:p>
            <a:pPr>
              <a:buSzPct val="100000"/>
              <a:defRPr sz="2200"/>
            </a:pPr>
            <a:endParaRPr sz="1000" dirty="0"/>
          </a:p>
          <a:p>
            <a:pPr>
              <a:defRPr sz="2200"/>
            </a:pPr>
            <a:r>
              <a:rPr sz="2000" dirty="0"/>
              <a:t>What are the institutional and national regulations?</a:t>
            </a:r>
          </a:p>
        </p:txBody>
      </p:sp>
      <p:sp>
        <p:nvSpPr>
          <p:cNvPr id="68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Learning Activity 2…"/>
          <p:cNvSpPr txBox="1">
            <a:spLocks noGrp="1"/>
          </p:cNvSpPr>
          <p:nvPr>
            <p:ph type="body" idx="1"/>
          </p:nvPr>
        </p:nvSpPr>
        <p:spPr>
          <a:xfrm>
            <a:off x="541020" y="1989921"/>
            <a:ext cx="11245596" cy="3669636"/>
          </a:xfrm>
          <a:prstGeom prst="rect">
            <a:avLst/>
          </a:prstGeom>
        </p:spPr>
        <p:txBody>
          <a:bodyPr>
            <a:normAutofit/>
          </a:bodyPr>
          <a:lstStyle/>
          <a:p>
            <a:pPr marL="180594" indent="-180594" defTabSz="722376">
              <a:spcBef>
                <a:spcPts val="600"/>
              </a:spcBef>
              <a:spcAft>
                <a:spcPts val="600"/>
              </a:spcAft>
              <a:defRPr sz="2212"/>
            </a:pPr>
            <a:r>
              <a:rPr sz="2600" dirty="0"/>
              <a:t>In </a:t>
            </a:r>
            <a:r>
              <a:rPr lang="en-GB" sz="2600" dirty="0"/>
              <a:t>your small </a:t>
            </a:r>
            <a:r>
              <a:rPr sz="2600" dirty="0"/>
              <a:t>group, read the case together. </a:t>
            </a:r>
            <a:r>
              <a:rPr lang="en-GB" sz="2600" dirty="0"/>
              <a:t>Then consider the main factors that affect the choice of license and to use the appropriate </a:t>
            </a:r>
            <a:r>
              <a:rPr sz="2600" dirty="0"/>
              <a:t>mitigation </a:t>
            </a:r>
            <a:r>
              <a:rPr sz="2600" dirty="0" err="1"/>
              <a:t>strateg</a:t>
            </a:r>
            <a:r>
              <a:rPr lang="en-GB" sz="2600" dirty="0" err="1"/>
              <a:t>ies</a:t>
            </a:r>
            <a:r>
              <a:rPr sz="2600" dirty="0"/>
              <a:t>.</a:t>
            </a:r>
          </a:p>
          <a:p>
            <a:pPr marL="180594" indent="-180594" defTabSz="722376">
              <a:spcBef>
                <a:spcPts val="600"/>
              </a:spcBef>
              <a:spcAft>
                <a:spcPts val="600"/>
              </a:spcAft>
              <a:defRPr sz="2212"/>
            </a:pPr>
            <a:r>
              <a:rPr lang="en-GB" sz="2600" dirty="0"/>
              <a:t>What advice would you give to the PI? </a:t>
            </a:r>
            <a:r>
              <a:rPr sz="2600" dirty="0"/>
              <a:t>Discuss </a:t>
            </a:r>
            <a:r>
              <a:rPr lang="en-GB" sz="2600" dirty="0"/>
              <a:t>with your group.</a:t>
            </a:r>
            <a:endParaRPr sz="2600" dirty="0"/>
          </a:p>
          <a:p>
            <a:pPr marL="180594" indent="-180594" defTabSz="722376">
              <a:spcBef>
                <a:spcPts val="600"/>
              </a:spcBef>
              <a:spcAft>
                <a:spcPts val="600"/>
              </a:spcAft>
              <a:defRPr sz="2212"/>
            </a:pPr>
            <a:r>
              <a:rPr sz="2600" i="1" dirty="0">
                <a:solidFill>
                  <a:schemeClr val="accent2"/>
                </a:solidFill>
              </a:rPr>
              <a:t>You do not need to write anything in the </a:t>
            </a:r>
            <a:r>
              <a:rPr lang="en-GB" sz="2600" i="1" dirty="0">
                <a:solidFill>
                  <a:schemeClr val="accent2"/>
                </a:solidFill>
              </a:rPr>
              <a:t>f</a:t>
            </a:r>
            <a:r>
              <a:rPr sz="2600" i="1" dirty="0" err="1">
                <a:solidFill>
                  <a:schemeClr val="accent2"/>
                </a:solidFill>
              </a:rPr>
              <a:t>orum</a:t>
            </a:r>
            <a:r>
              <a:rPr lang="en-GB" sz="2600" i="1" dirty="0">
                <a:solidFill>
                  <a:schemeClr val="accent2"/>
                </a:solidFill>
              </a:rPr>
              <a:t> during the class – </a:t>
            </a:r>
            <a:r>
              <a:rPr lang="en-GB" sz="2600" b="1" i="1" dirty="0">
                <a:solidFill>
                  <a:schemeClr val="accent2"/>
                </a:solidFill>
              </a:rPr>
              <a:t>this learning activity will serve as your MAIN HOMEWORK ASSIGNMENT</a:t>
            </a:r>
            <a:r>
              <a:rPr sz="2600" i="1" dirty="0">
                <a:solidFill>
                  <a:schemeClr val="accent2"/>
                </a:solidFill>
              </a:rPr>
              <a:t>.</a:t>
            </a:r>
            <a:endParaRPr lang="en-GB" sz="2600" i="1" dirty="0">
              <a:solidFill>
                <a:schemeClr val="accent2"/>
              </a:solidFill>
            </a:endParaRPr>
          </a:p>
          <a:p>
            <a:pPr marL="675894" lvl="1" indent="-180594" defTabSz="722376">
              <a:spcBef>
                <a:spcPts val="600"/>
              </a:spcBef>
              <a:spcAft>
                <a:spcPts val="600"/>
              </a:spcAft>
              <a:defRPr sz="2212"/>
            </a:pPr>
            <a:r>
              <a:rPr lang="en-GB" sz="2600" dirty="0">
                <a:solidFill>
                  <a:schemeClr val="accent2"/>
                </a:solidFill>
              </a:rPr>
              <a:t>You </a:t>
            </a:r>
            <a:r>
              <a:rPr sz="2600" dirty="0">
                <a:solidFill>
                  <a:schemeClr val="accent2"/>
                </a:solidFill>
              </a:rPr>
              <a:t>have until the 26th of June to individually post your advice in the forum</a:t>
            </a:r>
            <a:r>
              <a:rPr lang="en-GB" sz="2600" dirty="0">
                <a:solidFill>
                  <a:schemeClr val="accent2"/>
                </a:solidFill>
              </a:rPr>
              <a:t>.</a:t>
            </a:r>
          </a:p>
          <a:p>
            <a:pPr marL="675894" lvl="1" indent="-180594" defTabSz="722376">
              <a:spcBef>
                <a:spcPts val="600"/>
              </a:spcBef>
              <a:spcAft>
                <a:spcPts val="600"/>
              </a:spcAft>
              <a:defRPr sz="2212"/>
            </a:pPr>
            <a:r>
              <a:rPr sz="2600" dirty="0">
                <a:solidFill>
                  <a:schemeClr val="accent2"/>
                </a:solidFill>
              </a:rPr>
              <a:t>After you have posted your advice you will be able to read how others have advised the PI, </a:t>
            </a:r>
            <a:r>
              <a:rPr lang="en-GB" sz="2600" dirty="0">
                <a:solidFill>
                  <a:schemeClr val="accent2"/>
                </a:solidFill>
              </a:rPr>
              <a:t>offer</a:t>
            </a:r>
            <a:r>
              <a:rPr sz="2600" dirty="0">
                <a:solidFill>
                  <a:schemeClr val="accent2"/>
                </a:solidFill>
              </a:rPr>
              <a:t> comments</a:t>
            </a:r>
            <a:r>
              <a:rPr lang="en-GB" sz="2600" dirty="0">
                <a:solidFill>
                  <a:schemeClr val="accent2"/>
                </a:solidFill>
              </a:rPr>
              <a:t>,</a:t>
            </a:r>
            <a:r>
              <a:rPr sz="2600" dirty="0">
                <a:solidFill>
                  <a:schemeClr val="accent2"/>
                </a:solidFill>
              </a:rPr>
              <a:t> and </a:t>
            </a:r>
            <a:r>
              <a:rPr lang="en-GB" sz="2600" dirty="0">
                <a:solidFill>
                  <a:schemeClr val="accent2"/>
                </a:solidFill>
              </a:rPr>
              <a:t>continue the discussion</a:t>
            </a:r>
            <a:r>
              <a:rPr sz="2600" dirty="0">
                <a:solidFill>
                  <a:schemeClr val="accent2"/>
                </a:solidFill>
              </a:rPr>
              <a:t>.</a:t>
            </a:r>
          </a:p>
        </p:txBody>
      </p:sp>
      <p:sp>
        <p:nvSpPr>
          <p:cNvPr id="4" name="Title 1">
            <a:extLst>
              <a:ext uri="{FF2B5EF4-FFF2-40B4-BE49-F238E27FC236}">
                <a16:creationId xmlns:a16="http://schemas.microsoft.com/office/drawing/2014/main" id="{AD537467-77E9-61FB-7551-A30527481D12}"/>
              </a:ext>
            </a:extLst>
          </p:cNvPr>
          <p:cNvSpPr txBox="1">
            <a:spLocks noGrp="1"/>
          </p:cNvSpPr>
          <p:nvPr>
            <p:ph type="title"/>
          </p:nvPr>
        </p:nvSpPr>
        <p:spPr>
          <a:xfrm>
            <a:off x="423800" y="332657"/>
            <a:ext cx="10874424" cy="828632"/>
          </a:xfrm>
          <a:prstGeom prst="rect">
            <a:avLst/>
          </a:prstGeom>
        </p:spPr>
        <p:txBody>
          <a:bodyPr/>
          <a:lstStyle>
            <a:lvl1pPr>
              <a:defRPr sz="4000"/>
            </a:lvl1pPr>
          </a:lstStyle>
          <a:p>
            <a:r>
              <a:rPr dirty="0"/>
              <a:t>Learning activity 2</a:t>
            </a:r>
            <a:r>
              <a:rPr lang="en-GB" dirty="0"/>
              <a:t>: The case of </a:t>
            </a:r>
            <a:r>
              <a:rPr lang="en-GB" dirty="0" err="1"/>
              <a:t>NextBox</a:t>
            </a:r>
            <a:endParaRPr dirty="0"/>
          </a:p>
        </p:txBody>
      </p:sp>
      <p:grpSp>
        <p:nvGrpSpPr>
          <p:cNvPr id="5" name="Group 4">
            <a:extLst>
              <a:ext uri="{FF2B5EF4-FFF2-40B4-BE49-F238E27FC236}">
                <a16:creationId xmlns:a16="http://schemas.microsoft.com/office/drawing/2014/main" id="{056829E8-EFC0-31EC-5C60-CF0358878AA2}"/>
              </a:ext>
            </a:extLst>
          </p:cNvPr>
          <p:cNvGrpSpPr/>
          <p:nvPr/>
        </p:nvGrpSpPr>
        <p:grpSpPr>
          <a:xfrm>
            <a:off x="7598664" y="1161289"/>
            <a:ext cx="2103131" cy="659870"/>
            <a:chOff x="2059646" y="0"/>
            <a:chExt cx="2103130" cy="659869"/>
          </a:xfrm>
        </p:grpSpPr>
        <p:sp>
          <p:nvSpPr>
            <p:cNvPr id="6" name="Flowchart: Alternative Process 1225787063">
              <a:extLst>
                <a:ext uri="{FF2B5EF4-FFF2-40B4-BE49-F238E27FC236}">
                  <a16:creationId xmlns:a16="http://schemas.microsoft.com/office/drawing/2014/main" id="{86566F1B-DD99-21C5-C19A-7A514CC2C225}"/>
                </a:ext>
              </a:extLst>
            </p:cNvPr>
            <p:cNvSpPr/>
            <p:nvPr/>
          </p:nvSpPr>
          <p:spPr>
            <a:xfrm>
              <a:off x="2059646" y="0"/>
              <a:ext cx="2103130" cy="659869"/>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55" y="0"/>
                    <a:pt x="571" y="0"/>
                  </a:cubicBezTo>
                  <a:lnTo>
                    <a:pt x="21029" y="0"/>
                  </a:lnTo>
                  <a:cubicBezTo>
                    <a:pt x="21345" y="0"/>
                    <a:pt x="21600" y="1612"/>
                    <a:pt x="21600" y="3600"/>
                  </a:cubicBezTo>
                  <a:lnTo>
                    <a:pt x="21600" y="18000"/>
                  </a:lnTo>
                  <a:cubicBezTo>
                    <a:pt x="21600" y="19988"/>
                    <a:pt x="21345" y="21600"/>
                    <a:pt x="21029" y="21600"/>
                  </a:cubicBezTo>
                  <a:lnTo>
                    <a:pt x="571" y="21600"/>
                  </a:lnTo>
                  <a:cubicBezTo>
                    <a:pt x="255" y="21600"/>
                    <a:pt x="0" y="19988"/>
                    <a:pt x="0" y="18000"/>
                  </a:cubicBezTo>
                  <a:close/>
                </a:path>
              </a:pathLst>
            </a:custGeom>
            <a:solidFill>
              <a:schemeClr val="accent2">
                <a:lumMod val="40000"/>
                <a:lumOff val="60000"/>
              </a:schemeClr>
            </a:solidFill>
            <a:ln w="28575" cap="flat">
              <a:noFill/>
              <a:prstDash val="solid"/>
              <a:miter lim="800000"/>
            </a:ln>
            <a:effectLst/>
          </p:spPr>
          <p:txBody>
            <a:bodyPr wrap="square" lIns="45719" tIns="45719" rIns="45719" bIns="45719" numCol="1" anchor="t">
              <a:noAutofit/>
            </a:bodyPr>
            <a:lstStyle/>
            <a:p>
              <a:pPr>
                <a:defRPr sz="2600">
                  <a:solidFill>
                    <a:srgbClr val="FFFFFF"/>
                  </a:solidFill>
                </a:defRPr>
              </a:pPr>
              <a:endParaRPr/>
            </a:p>
          </p:txBody>
        </p:sp>
        <p:sp>
          <p:nvSpPr>
            <p:cNvPr id="7" name="TextBox 3">
              <a:extLst>
                <a:ext uri="{FF2B5EF4-FFF2-40B4-BE49-F238E27FC236}">
                  <a16:creationId xmlns:a16="http://schemas.microsoft.com/office/drawing/2014/main" id="{EB9056A1-E7E0-A682-F3A4-6F32BC7101FA}"/>
                </a:ext>
              </a:extLst>
            </p:cNvPr>
            <p:cNvSpPr txBox="1"/>
            <p:nvPr/>
          </p:nvSpPr>
          <p:spPr>
            <a:xfrm>
              <a:off x="2169374" y="37154"/>
              <a:ext cx="1874519" cy="584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spcBef>
                  <a:spcPts val="1800"/>
                </a:spcBef>
                <a:defRPr sz="3200"/>
              </a:lvl1pPr>
            </a:lstStyle>
            <a:p>
              <a:r>
                <a:rPr lang="en-GB" dirty="0"/>
                <a:t>Logistics</a:t>
              </a:r>
              <a:endParaRPr dirty="0"/>
            </a:p>
          </p:txBody>
        </p:sp>
      </p:grpSp>
      <p:sp>
        <p:nvSpPr>
          <p:cNvPr id="9" name="TextBox 8">
            <a:extLst>
              <a:ext uri="{FF2B5EF4-FFF2-40B4-BE49-F238E27FC236}">
                <a16:creationId xmlns:a16="http://schemas.microsoft.com/office/drawing/2014/main" id="{2F0B44D4-265F-47C4-889A-A5C2FD91F64C}"/>
              </a:ext>
            </a:extLst>
          </p:cNvPr>
          <p:cNvSpPr txBox="1"/>
          <p:nvPr/>
        </p:nvSpPr>
        <p:spPr>
          <a:xfrm>
            <a:off x="489585" y="5696711"/>
            <a:ext cx="1134846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hlinkClick r:id="rId3"/>
              </a:rPr>
              <a:t>https://learning.skills4eosc.eu/mod/forum/view.php?id=218</a:t>
            </a:r>
            <a:r>
              <a:rPr lang="en-GB" dirty="0"/>
              <a:t> (or navigate to learning activity 2 on the Skills4EOSC site)</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Title 1"/>
          <p:cNvSpPr txBox="1">
            <a:spLocks noGrp="1"/>
          </p:cNvSpPr>
          <p:nvPr>
            <p:ph type="title"/>
          </p:nvPr>
        </p:nvSpPr>
        <p:spPr>
          <a:xfrm>
            <a:off x="838200" y="365125"/>
            <a:ext cx="10515600" cy="1250483"/>
          </a:xfrm>
          <a:prstGeom prst="rect">
            <a:avLst/>
          </a:prstGeom>
        </p:spPr>
        <p:txBody>
          <a:bodyPr/>
          <a:lstStyle/>
          <a:p>
            <a:r>
              <a:t>Unit 2 takeaways</a:t>
            </a:r>
          </a:p>
        </p:txBody>
      </p:sp>
      <p:grpSp>
        <p:nvGrpSpPr>
          <p:cNvPr id="687" name="Group 3"/>
          <p:cNvGrpSpPr/>
          <p:nvPr/>
        </p:nvGrpSpPr>
        <p:grpSpPr>
          <a:xfrm>
            <a:off x="306234" y="1604149"/>
            <a:ext cx="11041944" cy="1724960"/>
            <a:chOff x="0" y="0"/>
            <a:chExt cx="11041943" cy="1724959"/>
          </a:xfrm>
        </p:grpSpPr>
        <p:sp>
          <p:nvSpPr>
            <p:cNvPr id="685" name="Rectangle à coins arrondis 16"/>
            <p:cNvSpPr/>
            <p:nvPr/>
          </p:nvSpPr>
          <p:spPr>
            <a:xfrm>
              <a:off x="0" y="0"/>
              <a:ext cx="11041944" cy="1724960"/>
            </a:xfrm>
            <a:prstGeom prst="roundRect">
              <a:avLst>
                <a:gd name="adj" fmla="val 16667"/>
              </a:avLst>
            </a:prstGeom>
            <a:solidFill>
              <a:schemeClr val="accent6">
                <a:alpha val="0"/>
              </a:schemeClr>
            </a:solidFill>
            <a:ln w="57150" cap="flat">
              <a:solidFill>
                <a:srgbClr val="00B050"/>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686" name="TextBox 5"/>
            <p:cNvSpPr txBox="1"/>
            <p:nvPr/>
          </p:nvSpPr>
          <p:spPr>
            <a:xfrm>
              <a:off x="69901" y="118656"/>
              <a:ext cx="10902141" cy="14876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3200"/>
              </a:lvl1pPr>
            </a:lstStyle>
            <a:p>
              <a:r>
                <a:t>Before applying licenses to research outputs, you have to balance many different factors like stakeholder requirements, ethical or legal obligations, policies, and rights. </a:t>
              </a:r>
            </a:p>
          </p:txBody>
        </p:sp>
      </p:grpSp>
      <p:grpSp>
        <p:nvGrpSpPr>
          <p:cNvPr id="690" name="Group 6"/>
          <p:cNvGrpSpPr/>
          <p:nvPr/>
        </p:nvGrpSpPr>
        <p:grpSpPr>
          <a:xfrm>
            <a:off x="550847" y="3622102"/>
            <a:ext cx="11041944" cy="1325565"/>
            <a:chOff x="0" y="0"/>
            <a:chExt cx="11041942" cy="1325563"/>
          </a:xfrm>
        </p:grpSpPr>
        <p:sp>
          <p:nvSpPr>
            <p:cNvPr id="688" name="Rectangle à coins arrondis 16"/>
            <p:cNvSpPr/>
            <p:nvPr/>
          </p:nvSpPr>
          <p:spPr>
            <a:xfrm>
              <a:off x="0" y="0"/>
              <a:ext cx="11041944" cy="1325564"/>
            </a:xfrm>
            <a:prstGeom prst="roundRect">
              <a:avLst>
                <a:gd name="adj" fmla="val 16667"/>
              </a:avLst>
            </a:prstGeom>
            <a:solidFill>
              <a:schemeClr val="accent6">
                <a:alpha val="0"/>
              </a:schemeClr>
            </a:solidFill>
            <a:ln w="57150" cap="flat">
              <a:solidFill>
                <a:srgbClr val="00B050"/>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689" name="TextBox 8"/>
            <p:cNvSpPr txBox="1"/>
            <p:nvPr/>
          </p:nvSpPr>
          <p:spPr>
            <a:xfrm>
              <a:off x="45719" y="90573"/>
              <a:ext cx="10902142" cy="9923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3200"/>
              </a:lvl1pPr>
            </a:lstStyle>
            <a:p>
              <a:r>
                <a:t>Mitigation strategies can help you navigate the contradicting requirements, to be able to share and license research outputs.</a:t>
              </a:r>
            </a:p>
          </p:txBody>
        </p:sp>
      </p:grpSp>
      <p:grpSp>
        <p:nvGrpSpPr>
          <p:cNvPr id="693" name="Group 9"/>
          <p:cNvGrpSpPr/>
          <p:nvPr/>
        </p:nvGrpSpPr>
        <p:grpSpPr>
          <a:xfrm>
            <a:off x="575028" y="5240659"/>
            <a:ext cx="11041944" cy="720081"/>
            <a:chOff x="0" y="0"/>
            <a:chExt cx="11041943" cy="720079"/>
          </a:xfrm>
        </p:grpSpPr>
        <p:sp>
          <p:nvSpPr>
            <p:cNvPr id="691" name="Rectangle à coins arrondis 16"/>
            <p:cNvSpPr/>
            <p:nvPr/>
          </p:nvSpPr>
          <p:spPr>
            <a:xfrm>
              <a:off x="0" y="0"/>
              <a:ext cx="11041944" cy="720080"/>
            </a:xfrm>
            <a:prstGeom prst="roundRect">
              <a:avLst>
                <a:gd name="adj" fmla="val 16667"/>
              </a:avLst>
            </a:prstGeom>
            <a:solidFill>
              <a:schemeClr val="accent6">
                <a:alpha val="0"/>
              </a:schemeClr>
            </a:solidFill>
            <a:ln w="57150" cap="flat">
              <a:solidFill>
                <a:srgbClr val="00B050"/>
              </a:solidFill>
              <a:prstDash val="solid"/>
              <a:miter lim="800000"/>
            </a:ln>
            <a:effectLst/>
          </p:spPr>
          <p:txBody>
            <a:bodyPr wrap="square" lIns="45719" tIns="45719" rIns="45719" bIns="45719" numCol="1" anchor="ctr">
              <a:noAutofit/>
            </a:bodyPr>
            <a:lstStyle/>
            <a:p>
              <a:pPr algn="ctr">
                <a:defRPr sz="2000">
                  <a:solidFill>
                    <a:srgbClr val="FFFFFF"/>
                  </a:solidFill>
                </a:defRPr>
              </a:pPr>
              <a:endParaRPr/>
            </a:p>
          </p:txBody>
        </p:sp>
        <p:sp>
          <p:nvSpPr>
            <p:cNvPr id="692" name="TextBox 11"/>
            <p:cNvSpPr txBox="1"/>
            <p:nvPr/>
          </p:nvSpPr>
          <p:spPr>
            <a:xfrm>
              <a:off x="45720" y="49201"/>
              <a:ext cx="10902141" cy="4970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3200"/>
              </a:lvl1pPr>
            </a:lstStyle>
            <a:p>
              <a:r>
                <a:t>Be aware of the benefits and risks of one license over another.</a:t>
              </a:r>
            </a:p>
          </p:txBody>
        </p:sp>
      </p:grpSp>
      <p:sp>
        <p:nvSpPr>
          <p:cNvPr id="69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Title 1"/>
          <p:cNvSpPr txBox="1">
            <a:spLocks noGrp="1"/>
          </p:cNvSpPr>
          <p:nvPr>
            <p:ph type="title"/>
          </p:nvPr>
        </p:nvSpPr>
        <p:spPr>
          <a:xfrm>
            <a:off x="838200" y="2276872"/>
            <a:ext cx="10515600" cy="1325562"/>
          </a:xfrm>
          <a:prstGeom prst="rect">
            <a:avLst/>
          </a:prstGeom>
        </p:spPr>
        <p:txBody>
          <a:bodyPr/>
          <a:lstStyle>
            <a:lvl1pPr algn="ctr"/>
          </a:lstStyle>
          <a:p>
            <a:r>
              <a:t>5 minute break</a:t>
            </a:r>
          </a:p>
        </p:txBody>
      </p:sp>
      <p:sp>
        <p:nvSpPr>
          <p:cNvPr id="69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itle 1"/>
          <p:cNvSpPr txBox="1">
            <a:spLocks noGrp="1"/>
          </p:cNvSpPr>
          <p:nvPr>
            <p:ph type="title"/>
          </p:nvPr>
        </p:nvSpPr>
        <p:spPr>
          <a:xfrm>
            <a:off x="911424" y="3356991"/>
            <a:ext cx="10515601" cy="1325563"/>
          </a:xfrm>
          <a:prstGeom prst="rect">
            <a:avLst/>
          </a:prstGeom>
        </p:spPr>
        <p:txBody>
          <a:bodyPr/>
          <a:lstStyle/>
          <a:p>
            <a:pPr defTabSz="877823">
              <a:defRPr sz="4224"/>
            </a:pPr>
            <a:r>
              <a:t>Unit 3: How to apply licences to research outputs</a:t>
            </a:r>
          </a:p>
        </p:txBody>
      </p:sp>
      <p:sp>
        <p:nvSpPr>
          <p:cNvPr id="700"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Title 1"/>
          <p:cNvSpPr txBox="1">
            <a:spLocks noGrp="1"/>
          </p:cNvSpPr>
          <p:nvPr>
            <p:ph type="title"/>
          </p:nvPr>
        </p:nvSpPr>
        <p:spPr>
          <a:xfrm>
            <a:off x="296435" y="102482"/>
            <a:ext cx="10515601" cy="1325564"/>
          </a:xfrm>
          <a:prstGeom prst="rect">
            <a:avLst/>
          </a:prstGeom>
        </p:spPr>
        <p:txBody>
          <a:bodyPr/>
          <a:lstStyle/>
          <a:p>
            <a:pPr>
              <a:defRPr sz="3800"/>
            </a:pPr>
            <a:r>
              <a:t>Overview of available open licenses</a:t>
            </a:r>
          </a:p>
        </p:txBody>
      </p:sp>
      <p:pic>
        <p:nvPicPr>
          <p:cNvPr id="703" name="Picture 373793358" descr="Picture 373793358"/>
          <p:cNvPicPr>
            <a:picLocks noChangeAspect="1"/>
          </p:cNvPicPr>
          <p:nvPr/>
        </p:nvPicPr>
        <p:blipFill>
          <a:blip r:embed="rId2"/>
          <a:stretch>
            <a:fillRect/>
          </a:stretch>
        </p:blipFill>
        <p:spPr>
          <a:xfrm>
            <a:off x="5923343" y="1940465"/>
            <a:ext cx="1252778" cy="541457"/>
          </a:xfrm>
          <a:prstGeom prst="rect">
            <a:avLst/>
          </a:prstGeom>
          <a:ln w="12700">
            <a:miter lim="400000"/>
          </a:ln>
        </p:spPr>
      </p:pic>
      <p:pic>
        <p:nvPicPr>
          <p:cNvPr id="704" name="Picture 816928206" descr="Picture 816928206"/>
          <p:cNvPicPr>
            <a:picLocks noChangeAspect="1"/>
          </p:cNvPicPr>
          <p:nvPr/>
        </p:nvPicPr>
        <p:blipFill>
          <a:blip r:embed="rId3"/>
          <a:stretch>
            <a:fillRect/>
          </a:stretch>
        </p:blipFill>
        <p:spPr>
          <a:xfrm>
            <a:off x="3393420" y="3403634"/>
            <a:ext cx="595399" cy="1052052"/>
          </a:xfrm>
          <a:prstGeom prst="rect">
            <a:avLst/>
          </a:prstGeom>
          <a:ln w="12700">
            <a:miter lim="400000"/>
          </a:ln>
        </p:spPr>
      </p:pic>
      <p:pic>
        <p:nvPicPr>
          <p:cNvPr id="705" name="Picture 1025733367" descr="Picture 1025733367"/>
          <p:cNvPicPr>
            <a:picLocks noChangeAspect="1"/>
          </p:cNvPicPr>
          <p:nvPr/>
        </p:nvPicPr>
        <p:blipFill>
          <a:blip r:embed="rId4"/>
          <a:stretch>
            <a:fillRect/>
          </a:stretch>
        </p:blipFill>
        <p:spPr>
          <a:xfrm>
            <a:off x="4832027" y="4233671"/>
            <a:ext cx="943426" cy="476247"/>
          </a:xfrm>
          <a:prstGeom prst="rect">
            <a:avLst/>
          </a:prstGeom>
          <a:ln w="12700">
            <a:miter lim="400000"/>
          </a:ln>
        </p:spPr>
      </p:pic>
      <p:pic>
        <p:nvPicPr>
          <p:cNvPr id="706" name="Picture 1347688277" descr="Picture 1347688277"/>
          <p:cNvPicPr>
            <a:picLocks noChangeAspect="1"/>
          </p:cNvPicPr>
          <p:nvPr/>
        </p:nvPicPr>
        <p:blipFill>
          <a:blip r:embed="rId5"/>
          <a:stretch>
            <a:fillRect/>
          </a:stretch>
        </p:blipFill>
        <p:spPr>
          <a:xfrm>
            <a:off x="7319285" y="4084699"/>
            <a:ext cx="873745" cy="651894"/>
          </a:xfrm>
          <a:prstGeom prst="rect">
            <a:avLst/>
          </a:prstGeom>
          <a:ln w="12700">
            <a:miter lim="400000"/>
          </a:ln>
        </p:spPr>
      </p:pic>
      <p:pic>
        <p:nvPicPr>
          <p:cNvPr id="707" name="Picture 2014980675" descr="Picture 2014980675"/>
          <p:cNvPicPr>
            <a:picLocks noChangeAspect="1"/>
          </p:cNvPicPr>
          <p:nvPr/>
        </p:nvPicPr>
        <p:blipFill>
          <a:blip r:embed="rId6"/>
          <a:stretch>
            <a:fillRect/>
          </a:stretch>
        </p:blipFill>
        <p:spPr>
          <a:xfrm>
            <a:off x="8594356" y="1749064"/>
            <a:ext cx="1318069" cy="741412"/>
          </a:xfrm>
          <a:prstGeom prst="rect">
            <a:avLst/>
          </a:prstGeom>
          <a:ln w="12700">
            <a:miter lim="400000"/>
          </a:ln>
        </p:spPr>
      </p:pic>
      <p:pic>
        <p:nvPicPr>
          <p:cNvPr id="708" name="Picture 286343254" descr="Picture 286343254"/>
          <p:cNvPicPr>
            <a:picLocks noChangeAspect="1"/>
          </p:cNvPicPr>
          <p:nvPr/>
        </p:nvPicPr>
        <p:blipFill>
          <a:blip r:embed="rId7"/>
          <a:stretch>
            <a:fillRect/>
          </a:stretch>
        </p:blipFill>
        <p:spPr>
          <a:xfrm>
            <a:off x="9273544" y="3894111"/>
            <a:ext cx="1478235" cy="614164"/>
          </a:xfrm>
          <a:prstGeom prst="rect">
            <a:avLst/>
          </a:prstGeom>
          <a:ln w="12700">
            <a:miter lim="400000"/>
          </a:ln>
        </p:spPr>
      </p:pic>
      <p:pic>
        <p:nvPicPr>
          <p:cNvPr id="709" name="Picture 81945092" descr="Picture 81945092"/>
          <p:cNvPicPr>
            <a:picLocks noChangeAspect="1"/>
          </p:cNvPicPr>
          <p:nvPr/>
        </p:nvPicPr>
        <p:blipFill>
          <a:blip r:embed="rId8"/>
          <a:stretch>
            <a:fillRect/>
          </a:stretch>
        </p:blipFill>
        <p:spPr>
          <a:xfrm>
            <a:off x="10092028" y="2664066"/>
            <a:ext cx="1478235" cy="645914"/>
          </a:xfrm>
          <a:prstGeom prst="rect">
            <a:avLst/>
          </a:prstGeom>
          <a:ln w="12700">
            <a:miter lim="400000"/>
          </a:ln>
        </p:spPr>
      </p:pic>
      <p:pic>
        <p:nvPicPr>
          <p:cNvPr id="710" name="Picture 729515238" descr="Picture 729515238"/>
          <p:cNvPicPr>
            <a:picLocks noChangeAspect="1"/>
          </p:cNvPicPr>
          <p:nvPr/>
        </p:nvPicPr>
        <p:blipFill>
          <a:blip r:embed="rId9"/>
          <a:stretch>
            <a:fillRect/>
          </a:stretch>
        </p:blipFill>
        <p:spPr>
          <a:xfrm>
            <a:off x="3327305" y="2243428"/>
            <a:ext cx="1041304" cy="420639"/>
          </a:xfrm>
          <a:prstGeom prst="rect">
            <a:avLst/>
          </a:prstGeom>
          <a:ln w="12700">
            <a:miter lim="400000"/>
          </a:ln>
        </p:spPr>
      </p:pic>
      <p:sp>
        <p:nvSpPr>
          <p:cNvPr id="711" name="TextBox 1293653182"/>
          <p:cNvSpPr txBox="1"/>
          <p:nvPr/>
        </p:nvSpPr>
        <p:spPr>
          <a:xfrm>
            <a:off x="9378347" y="5515986"/>
            <a:ext cx="2196076"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200" u="sng">
                <a:solidFill>
                  <a:srgbClr val="0563C1"/>
                </a:solidFill>
                <a:uFill>
                  <a:solidFill>
                    <a:srgbClr val="0563C1"/>
                  </a:solidFill>
                </a:uFill>
                <a:hlinkClick r:id="rId10"/>
              </a:defRPr>
            </a:lvl1pPr>
          </a:lstStyle>
          <a:p>
            <a:pPr>
              <a:defRPr>
                <a:solidFill>
                  <a:srgbClr val="000000"/>
                </a:solidFill>
                <a:uFillTx/>
              </a:defRPr>
            </a:pPr>
            <a:r>
              <a:rPr>
                <a:solidFill>
                  <a:srgbClr val="0563C1"/>
                </a:solidFill>
                <a:uFill>
                  <a:solidFill>
                    <a:srgbClr val="0563C1"/>
                  </a:solidFill>
                </a:uFill>
                <a:hlinkClick r:id="rId10"/>
              </a:rPr>
              <a:t>SPDX Licenses list</a:t>
            </a:r>
          </a:p>
        </p:txBody>
      </p:sp>
      <p:sp>
        <p:nvSpPr>
          <p:cNvPr id="712" name="TextBox 1296443867"/>
          <p:cNvSpPr txBox="1"/>
          <p:nvPr/>
        </p:nvSpPr>
        <p:spPr>
          <a:xfrm>
            <a:off x="3023194" y="2762964"/>
            <a:ext cx="1512460" cy="323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800" u="sng">
                <a:solidFill>
                  <a:srgbClr val="0563C1"/>
                </a:solidFill>
                <a:uFill>
                  <a:solidFill>
                    <a:srgbClr val="0563C1"/>
                  </a:solidFill>
                </a:uFill>
                <a:hlinkClick r:id="rId11"/>
              </a:defRPr>
            </a:lvl1pPr>
          </a:lstStyle>
          <a:p>
            <a:pPr>
              <a:defRPr>
                <a:solidFill>
                  <a:srgbClr val="000000"/>
                </a:solidFill>
                <a:uFillTx/>
              </a:defRPr>
            </a:pPr>
            <a:r>
              <a:rPr>
                <a:solidFill>
                  <a:srgbClr val="0563C1"/>
                </a:solidFill>
                <a:uFill>
                  <a:solidFill>
                    <a:srgbClr val="0563C1"/>
                  </a:solidFill>
                </a:uFill>
                <a:hlinkClick r:id="rId11"/>
              </a:rPr>
              <a:t>Open Gouvernement license for public sector information</a:t>
            </a:r>
          </a:p>
        </p:txBody>
      </p:sp>
      <p:sp>
        <p:nvSpPr>
          <p:cNvPr id="713" name="TextBox 2065550694"/>
          <p:cNvSpPr txBox="1"/>
          <p:nvPr/>
        </p:nvSpPr>
        <p:spPr>
          <a:xfrm>
            <a:off x="332499" y="1138665"/>
            <a:ext cx="11517347" cy="760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lvl1pPr>
          </a:lstStyle>
          <a:p>
            <a:r>
              <a:t>There are numerous licenses, some of which can be customized to meet specific needs, while others are highly specific.</a:t>
            </a:r>
          </a:p>
        </p:txBody>
      </p:sp>
      <p:pic>
        <p:nvPicPr>
          <p:cNvPr id="714" name="Picture 1844293011" descr="Picture 1844293011"/>
          <p:cNvPicPr>
            <a:picLocks noChangeAspect="1"/>
          </p:cNvPicPr>
          <p:nvPr/>
        </p:nvPicPr>
        <p:blipFill>
          <a:blip r:embed="rId12"/>
          <a:stretch>
            <a:fillRect/>
          </a:stretch>
        </p:blipFill>
        <p:spPr>
          <a:xfrm>
            <a:off x="5080513" y="2868303"/>
            <a:ext cx="1400334" cy="840199"/>
          </a:xfrm>
          <a:prstGeom prst="rect">
            <a:avLst/>
          </a:prstGeom>
          <a:ln w="12700">
            <a:miter lim="400000"/>
          </a:ln>
        </p:spPr>
      </p:pic>
      <p:pic>
        <p:nvPicPr>
          <p:cNvPr id="715" name="Picture 867335374" descr="Picture 867335374"/>
          <p:cNvPicPr>
            <a:picLocks noChangeAspect="1"/>
          </p:cNvPicPr>
          <p:nvPr/>
        </p:nvPicPr>
        <p:blipFill>
          <a:blip r:embed="rId13"/>
          <a:stretch>
            <a:fillRect/>
          </a:stretch>
        </p:blipFill>
        <p:spPr>
          <a:xfrm>
            <a:off x="1272419" y="2064523"/>
            <a:ext cx="847910" cy="847910"/>
          </a:xfrm>
          <a:prstGeom prst="rect">
            <a:avLst/>
          </a:prstGeom>
          <a:ln w="12700">
            <a:miter lim="400000"/>
          </a:ln>
        </p:spPr>
      </p:pic>
      <p:grpSp>
        <p:nvGrpSpPr>
          <p:cNvPr id="718" name="Group 3"/>
          <p:cNvGrpSpPr/>
          <p:nvPr/>
        </p:nvGrpSpPr>
        <p:grpSpPr>
          <a:xfrm>
            <a:off x="518320" y="4371849"/>
            <a:ext cx="1836822" cy="1013924"/>
            <a:chOff x="0" y="0"/>
            <a:chExt cx="1836820" cy="1013922"/>
          </a:xfrm>
        </p:grpSpPr>
        <p:pic>
          <p:nvPicPr>
            <p:cNvPr id="716" name="Picture 940129844" descr="Picture 940129844"/>
            <p:cNvPicPr>
              <a:picLocks noChangeAspect="1"/>
            </p:cNvPicPr>
            <p:nvPr/>
          </p:nvPicPr>
          <p:blipFill>
            <a:blip r:embed="rId14"/>
            <a:stretch>
              <a:fillRect/>
            </a:stretch>
          </p:blipFill>
          <p:spPr>
            <a:xfrm>
              <a:off x="0" y="0"/>
              <a:ext cx="1836821" cy="1013923"/>
            </a:xfrm>
            <a:prstGeom prst="rect">
              <a:avLst/>
            </a:prstGeom>
            <a:ln w="12700" cap="flat">
              <a:noFill/>
              <a:miter lim="400000"/>
            </a:ln>
            <a:effectLst/>
          </p:spPr>
        </p:pic>
        <p:sp>
          <p:nvSpPr>
            <p:cNvPr id="717" name="TextBox 32905629"/>
            <p:cNvSpPr txBox="1"/>
            <p:nvPr/>
          </p:nvSpPr>
          <p:spPr>
            <a:xfrm>
              <a:off x="773010" y="649134"/>
              <a:ext cx="736711" cy="2024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defRPr sz="800" u="sng">
                  <a:latin typeface="Arial"/>
                  <a:ea typeface="Arial"/>
                  <a:cs typeface="Arial"/>
                  <a:sym typeface="Arial"/>
                </a:defRPr>
              </a:pPr>
              <a:r>
                <a:rPr>
                  <a:solidFill>
                    <a:srgbClr val="0563C1"/>
                  </a:solidFill>
                  <a:uFill>
                    <a:solidFill>
                      <a:srgbClr val="0563C1"/>
                    </a:solidFill>
                  </a:uFill>
                  <a:hlinkClick r:id="rId15"/>
                </a:rPr>
                <a:t>Etalab license</a:t>
              </a:r>
            </a:p>
          </p:txBody>
        </p:sp>
      </p:grpSp>
      <p:pic>
        <p:nvPicPr>
          <p:cNvPr id="719" name="Picture 1297099571" descr="Picture 1297099571"/>
          <p:cNvPicPr>
            <a:picLocks noChangeAspect="1"/>
          </p:cNvPicPr>
          <p:nvPr/>
        </p:nvPicPr>
        <p:blipFill>
          <a:blip r:embed="rId16"/>
          <a:stretch>
            <a:fillRect/>
          </a:stretch>
        </p:blipFill>
        <p:spPr>
          <a:xfrm>
            <a:off x="564658" y="3508754"/>
            <a:ext cx="1218633" cy="432002"/>
          </a:xfrm>
          <a:prstGeom prst="rect">
            <a:avLst/>
          </a:prstGeom>
          <a:ln w="12700">
            <a:miter lim="400000"/>
          </a:ln>
        </p:spPr>
      </p:pic>
      <p:sp>
        <p:nvSpPr>
          <p:cNvPr id="720" name="Flowchart: Alternative Process 1963577559"/>
          <p:cNvSpPr/>
          <p:nvPr/>
        </p:nvSpPr>
        <p:spPr>
          <a:xfrm>
            <a:off x="9332627" y="5371041"/>
            <a:ext cx="2287516" cy="71219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502" y="0"/>
                  <a:pt x="1121" y="0"/>
                </a:cubicBezTo>
                <a:lnTo>
                  <a:pt x="20479" y="0"/>
                </a:lnTo>
                <a:cubicBezTo>
                  <a:pt x="21098" y="0"/>
                  <a:pt x="21600" y="1612"/>
                  <a:pt x="21600" y="3600"/>
                </a:cubicBezTo>
                <a:lnTo>
                  <a:pt x="21600" y="18000"/>
                </a:lnTo>
                <a:cubicBezTo>
                  <a:pt x="21600" y="19988"/>
                  <a:pt x="21098" y="21600"/>
                  <a:pt x="20479" y="21600"/>
                </a:cubicBezTo>
                <a:lnTo>
                  <a:pt x="1121" y="21600"/>
                </a:lnTo>
                <a:cubicBezTo>
                  <a:pt x="502" y="21600"/>
                  <a:pt x="0" y="19988"/>
                  <a:pt x="0" y="18000"/>
                </a:cubicBezTo>
                <a:close/>
              </a:path>
            </a:pathLst>
          </a:custGeom>
          <a:ln w="28575">
            <a:solidFill>
              <a:schemeClr val="accent1"/>
            </a:solidFill>
            <a:miter/>
          </a:ln>
        </p:spPr>
        <p:txBody>
          <a:bodyPr lIns="45719" rIns="45719"/>
          <a:lstStyle/>
          <a:p>
            <a:pPr>
              <a:defRPr sz="2000">
                <a:solidFill>
                  <a:srgbClr val="FFFFFF"/>
                </a:solidFill>
              </a:defRPr>
            </a:pPr>
            <a:endParaRPr/>
          </a:p>
        </p:txBody>
      </p:sp>
      <p:grpSp>
        <p:nvGrpSpPr>
          <p:cNvPr id="723" name="Group 5"/>
          <p:cNvGrpSpPr/>
          <p:nvPr/>
        </p:nvGrpSpPr>
        <p:grpSpPr>
          <a:xfrm>
            <a:off x="1939238" y="5244893"/>
            <a:ext cx="1558905" cy="883532"/>
            <a:chOff x="0" y="0"/>
            <a:chExt cx="1558904" cy="883531"/>
          </a:xfrm>
        </p:grpSpPr>
        <p:pic>
          <p:nvPicPr>
            <p:cNvPr id="721" name="Picture 292899177" descr="Picture 292899177"/>
            <p:cNvPicPr>
              <a:picLocks noChangeAspect="1"/>
            </p:cNvPicPr>
            <p:nvPr/>
          </p:nvPicPr>
          <p:blipFill>
            <a:blip r:embed="rId17"/>
            <a:stretch>
              <a:fillRect/>
            </a:stretch>
          </p:blipFill>
          <p:spPr>
            <a:xfrm>
              <a:off x="288626" y="0"/>
              <a:ext cx="775183" cy="598951"/>
            </a:xfrm>
            <a:prstGeom prst="rect">
              <a:avLst/>
            </a:prstGeom>
            <a:ln w="12700" cap="flat">
              <a:noFill/>
              <a:miter lim="400000"/>
            </a:ln>
            <a:effectLst/>
          </p:spPr>
        </p:pic>
        <p:sp>
          <p:nvSpPr>
            <p:cNvPr id="722" name="TextBox 688083893"/>
            <p:cNvSpPr txBox="1"/>
            <p:nvPr/>
          </p:nvSpPr>
          <p:spPr>
            <a:xfrm>
              <a:off x="0" y="681115"/>
              <a:ext cx="1558905" cy="202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800" u="sng">
                  <a:solidFill>
                    <a:srgbClr val="0563C1"/>
                  </a:solidFill>
                  <a:uFill>
                    <a:solidFill>
                      <a:srgbClr val="0563C1"/>
                    </a:solidFill>
                  </a:uFill>
                  <a:latin typeface="Arial"/>
                  <a:ea typeface="Arial"/>
                  <a:cs typeface="Arial"/>
                  <a:sym typeface="Arial"/>
                  <a:hlinkClick r:id="rId18"/>
                </a:defRPr>
              </a:lvl1pPr>
            </a:lstStyle>
            <a:p>
              <a:pPr>
                <a:defRPr>
                  <a:solidFill>
                    <a:srgbClr val="000000"/>
                  </a:solidFill>
                  <a:uFillTx/>
                </a:defRPr>
              </a:pPr>
              <a:r>
                <a:rPr>
                  <a:solidFill>
                    <a:srgbClr val="0563C1"/>
                  </a:solidFill>
                  <a:uFill>
                    <a:solidFill>
                      <a:srgbClr val="0563C1"/>
                    </a:solidFill>
                  </a:uFill>
                  <a:hlinkClick r:id="rId18"/>
                </a:rPr>
                <a:t>European Union Public Licence</a:t>
              </a:r>
            </a:p>
          </p:txBody>
        </p:sp>
      </p:grpSp>
      <p:pic>
        <p:nvPicPr>
          <p:cNvPr id="724" name="Picture 459596236" descr="Picture 459596236"/>
          <p:cNvPicPr>
            <a:picLocks noChangeAspect="1"/>
          </p:cNvPicPr>
          <p:nvPr/>
        </p:nvPicPr>
        <p:blipFill>
          <a:blip r:embed="rId19"/>
          <a:stretch>
            <a:fillRect/>
          </a:stretch>
        </p:blipFill>
        <p:spPr>
          <a:xfrm>
            <a:off x="4265736" y="5441246"/>
            <a:ext cx="1238766" cy="402599"/>
          </a:xfrm>
          <a:prstGeom prst="rect">
            <a:avLst/>
          </a:prstGeom>
          <a:ln w="12700">
            <a:miter lim="400000"/>
          </a:ln>
        </p:spPr>
      </p:pic>
      <p:sp>
        <p:nvSpPr>
          <p:cNvPr id="725" name="TextBox 828205399"/>
          <p:cNvSpPr txBox="1"/>
          <p:nvPr/>
        </p:nvSpPr>
        <p:spPr>
          <a:xfrm>
            <a:off x="4381506" y="5935624"/>
            <a:ext cx="1146032"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00" u="sng">
                <a:solidFill>
                  <a:srgbClr val="0563C1"/>
                </a:solidFill>
                <a:uFill>
                  <a:solidFill>
                    <a:srgbClr val="0563C1"/>
                  </a:solidFill>
                </a:uFill>
                <a:latin typeface="Arial"/>
                <a:ea typeface="Arial"/>
                <a:cs typeface="Arial"/>
                <a:sym typeface="Arial"/>
                <a:hlinkClick r:id="rId20"/>
              </a:defRPr>
            </a:lvl1pPr>
          </a:lstStyle>
          <a:p>
            <a:pPr>
              <a:defRPr>
                <a:solidFill>
                  <a:srgbClr val="000000"/>
                </a:solidFill>
                <a:uFillTx/>
              </a:defRPr>
            </a:pPr>
            <a:r>
              <a:rPr>
                <a:solidFill>
                  <a:srgbClr val="0563C1"/>
                </a:solidFill>
                <a:uFill>
                  <a:solidFill>
                    <a:srgbClr val="0563C1"/>
                  </a:solidFill>
                </a:uFill>
                <a:hlinkClick r:id="rId20"/>
              </a:rPr>
              <a:t>Eclipse Public Licence</a:t>
            </a:r>
          </a:p>
        </p:txBody>
      </p:sp>
      <p:pic>
        <p:nvPicPr>
          <p:cNvPr id="726" name="Picture 2000722989" descr="Picture 2000722989"/>
          <p:cNvPicPr>
            <a:picLocks noChangeAspect="1"/>
          </p:cNvPicPr>
          <p:nvPr/>
        </p:nvPicPr>
        <p:blipFill>
          <a:blip r:embed="rId21"/>
          <a:stretch>
            <a:fillRect/>
          </a:stretch>
        </p:blipFill>
        <p:spPr>
          <a:xfrm>
            <a:off x="6721732" y="5216693"/>
            <a:ext cx="1279653" cy="820109"/>
          </a:xfrm>
          <a:prstGeom prst="rect">
            <a:avLst/>
          </a:prstGeom>
          <a:ln w="12700">
            <a:miter lim="400000"/>
          </a:ln>
        </p:spPr>
      </p:pic>
      <p:sp>
        <p:nvSpPr>
          <p:cNvPr id="727" name="TextBox 2116315311"/>
          <p:cNvSpPr txBox="1"/>
          <p:nvPr/>
        </p:nvSpPr>
        <p:spPr>
          <a:xfrm>
            <a:off x="7409296" y="5823084"/>
            <a:ext cx="1311528"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u="sng">
                <a:solidFill>
                  <a:srgbClr val="0563C1"/>
                </a:solidFill>
                <a:uFill>
                  <a:solidFill>
                    <a:srgbClr val="0563C1"/>
                  </a:solidFill>
                </a:uFill>
                <a:latin typeface="Arial"/>
                <a:ea typeface="Arial"/>
                <a:cs typeface="Arial"/>
                <a:sym typeface="Arial"/>
                <a:hlinkClick r:id="rId22"/>
              </a:defRPr>
            </a:lvl1pPr>
          </a:lstStyle>
          <a:p>
            <a:pPr>
              <a:defRPr>
                <a:solidFill>
                  <a:srgbClr val="000000"/>
                </a:solidFill>
                <a:uFillTx/>
              </a:defRPr>
            </a:pPr>
            <a:r>
              <a:rPr>
                <a:solidFill>
                  <a:srgbClr val="0563C1"/>
                </a:solidFill>
                <a:uFill>
                  <a:solidFill>
                    <a:srgbClr val="0563C1"/>
                  </a:solidFill>
                </a:uFill>
                <a:hlinkClick r:id="rId22"/>
              </a:rPr>
              <a:t>Italian Open Data License</a:t>
            </a:r>
          </a:p>
        </p:txBody>
      </p:sp>
      <p:pic>
        <p:nvPicPr>
          <p:cNvPr id="728" name="Picture 935504258" descr="Picture 935504258"/>
          <p:cNvPicPr>
            <a:picLocks noChangeAspect="1"/>
          </p:cNvPicPr>
          <p:nvPr/>
        </p:nvPicPr>
        <p:blipFill>
          <a:blip r:embed="rId23"/>
          <a:stretch>
            <a:fillRect/>
          </a:stretch>
        </p:blipFill>
        <p:spPr>
          <a:xfrm>
            <a:off x="7319285" y="3036803"/>
            <a:ext cx="895067" cy="419056"/>
          </a:xfrm>
          <a:prstGeom prst="rect">
            <a:avLst/>
          </a:prstGeom>
          <a:ln w="12700">
            <a:miter lim="400000"/>
          </a:ln>
        </p:spPr>
      </p:pic>
      <p:sp>
        <p:nvSpPr>
          <p:cNvPr id="729"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32" name="TextBox 758179281"/>
          <p:cNvSpPr txBox="1"/>
          <p:nvPr/>
        </p:nvSpPr>
        <p:spPr>
          <a:xfrm>
            <a:off x="1029151" y="5933919"/>
            <a:ext cx="102777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Table from Creative Commons license Wikipage (2023, December 15) in Wikipedia. CC-BY SA 4.0. / cropped.  </a:t>
            </a:r>
          </a:p>
        </p:txBody>
      </p:sp>
      <p:sp>
        <p:nvSpPr>
          <p:cNvPr id="733"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36" name="Group 6"/>
          <p:cNvGrpSpPr/>
          <p:nvPr/>
        </p:nvGrpSpPr>
        <p:grpSpPr>
          <a:xfrm>
            <a:off x="1775519" y="1027827"/>
            <a:ext cx="6840761" cy="1465070"/>
            <a:chOff x="0" y="0"/>
            <a:chExt cx="6840759" cy="1465069"/>
          </a:xfrm>
        </p:grpSpPr>
        <p:pic>
          <p:nvPicPr>
            <p:cNvPr id="734" name="Picture 936789468" descr="Picture 936789468"/>
            <p:cNvPicPr>
              <a:picLocks noChangeAspect="1"/>
            </p:cNvPicPr>
            <p:nvPr/>
          </p:nvPicPr>
          <p:blipFill>
            <a:blip r:embed="rId2"/>
            <a:srcRect t="28310" r="51716" b="60916"/>
            <a:stretch>
              <a:fillRect/>
            </a:stretch>
          </p:blipFill>
          <p:spPr>
            <a:xfrm>
              <a:off x="0" y="862285"/>
              <a:ext cx="6840760" cy="602785"/>
            </a:xfrm>
            <a:prstGeom prst="rect">
              <a:avLst/>
            </a:prstGeom>
            <a:ln w="12700" cap="flat">
              <a:noFill/>
              <a:miter lim="400000"/>
            </a:ln>
            <a:effectLst/>
          </p:spPr>
        </p:pic>
        <p:pic>
          <p:nvPicPr>
            <p:cNvPr id="735" name="Picture 5" descr="Picture 5"/>
            <p:cNvPicPr>
              <a:picLocks noChangeAspect="1"/>
            </p:cNvPicPr>
            <p:nvPr/>
          </p:nvPicPr>
          <p:blipFill>
            <a:blip r:embed="rId2"/>
            <a:srcRect l="1" t="7417" r="51783" b="78165"/>
            <a:stretch>
              <a:fillRect/>
            </a:stretch>
          </p:blipFill>
          <p:spPr>
            <a:xfrm>
              <a:off x="0" y="-1"/>
              <a:ext cx="6840760" cy="807841"/>
            </a:xfrm>
            <a:prstGeom prst="rect">
              <a:avLst/>
            </a:prstGeom>
            <a:ln w="12700" cap="flat">
              <a:noFill/>
              <a:miter lim="400000"/>
            </a:ln>
            <a:effectLst/>
          </p:spPr>
        </p:pic>
      </p:grpSp>
      <p:sp>
        <p:nvSpPr>
          <p:cNvPr id="737" name="TextBox 7"/>
          <p:cNvSpPr txBox="1"/>
          <p:nvPr/>
        </p:nvSpPr>
        <p:spPr>
          <a:xfrm>
            <a:off x="813127" y="3056245"/>
            <a:ext cx="10277714" cy="1455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b="1"/>
            </a:pPr>
            <a:r>
              <a:t>CC-BY license </a:t>
            </a:r>
            <a:r>
              <a:rPr b="0"/>
              <a:t>– enables reusers to copy, distribute, remix, adapt, and build upon the material in any medium or format, as long as </a:t>
            </a:r>
            <a:r>
              <a:rPr b="0" u="sng"/>
              <a:t>attribution </a:t>
            </a:r>
            <a:r>
              <a:rPr b="0"/>
              <a:t>is given to the creator. Allows for commercial use. </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40" name="TextBox 758179281"/>
          <p:cNvSpPr txBox="1"/>
          <p:nvPr/>
        </p:nvSpPr>
        <p:spPr>
          <a:xfrm>
            <a:off x="1029151" y="5933919"/>
            <a:ext cx="102777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Table from Creative Commons license Wikipage (2023, December 15) in Wikipedia. CC-BY SA 4.0. / cropped.  </a:t>
            </a:r>
          </a:p>
        </p:txBody>
      </p:sp>
      <p:sp>
        <p:nvSpPr>
          <p:cNvPr id="741"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44" name="Group 6"/>
          <p:cNvGrpSpPr/>
          <p:nvPr/>
        </p:nvGrpSpPr>
        <p:grpSpPr>
          <a:xfrm>
            <a:off x="1775519" y="1027827"/>
            <a:ext cx="6840761" cy="2041134"/>
            <a:chOff x="0" y="0"/>
            <a:chExt cx="6840759" cy="2041133"/>
          </a:xfrm>
        </p:grpSpPr>
        <p:pic>
          <p:nvPicPr>
            <p:cNvPr id="742" name="Picture 936789468" descr="Picture 936789468"/>
            <p:cNvPicPr>
              <a:picLocks noChangeAspect="1"/>
            </p:cNvPicPr>
            <p:nvPr/>
          </p:nvPicPr>
          <p:blipFill>
            <a:blip r:embed="rId2"/>
            <a:srcRect t="28310" r="51716" b="50620"/>
            <a:stretch>
              <a:fillRect/>
            </a:stretch>
          </p:blipFill>
          <p:spPr>
            <a:xfrm>
              <a:off x="0" y="862285"/>
              <a:ext cx="6840760" cy="1178848"/>
            </a:xfrm>
            <a:prstGeom prst="rect">
              <a:avLst/>
            </a:prstGeom>
            <a:ln w="12700" cap="flat">
              <a:noFill/>
              <a:miter lim="400000"/>
            </a:ln>
            <a:effectLst/>
          </p:spPr>
        </p:pic>
        <p:pic>
          <p:nvPicPr>
            <p:cNvPr id="743" name="Picture 5" descr="Picture 5"/>
            <p:cNvPicPr>
              <a:picLocks noChangeAspect="1"/>
            </p:cNvPicPr>
            <p:nvPr/>
          </p:nvPicPr>
          <p:blipFill>
            <a:blip r:embed="rId2"/>
            <a:srcRect l="1" t="7417" r="51783" b="78165"/>
            <a:stretch>
              <a:fillRect/>
            </a:stretch>
          </p:blipFill>
          <p:spPr>
            <a:xfrm>
              <a:off x="0" y="-1"/>
              <a:ext cx="6840760" cy="807840"/>
            </a:xfrm>
            <a:prstGeom prst="rect">
              <a:avLst/>
            </a:prstGeom>
            <a:ln w="12700" cap="flat">
              <a:noFill/>
              <a:miter lim="400000"/>
            </a:ln>
            <a:effectLst/>
          </p:spPr>
        </p:pic>
      </p:grpSp>
      <p:sp>
        <p:nvSpPr>
          <p:cNvPr id="745" name="TextBox 1"/>
          <p:cNvSpPr txBox="1"/>
          <p:nvPr/>
        </p:nvSpPr>
        <p:spPr>
          <a:xfrm>
            <a:off x="813127" y="3549084"/>
            <a:ext cx="10277714" cy="1937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b="1"/>
            </a:pPr>
            <a:r>
              <a:t>CC-BY SA license </a:t>
            </a:r>
            <a:r>
              <a:rPr b="0"/>
              <a:t>– enables reusers to copy, distribute, remix, adapt, and build upon the material in any medium or format. Allows for commercial use. But you must credit the creator and </a:t>
            </a:r>
            <a:r>
              <a:rPr b="0" u="sng"/>
              <a:t>you must license the modified material under identical terms</a:t>
            </a:r>
            <a:r>
              <a:rPr b="0"/>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title"/>
          </p:nvPr>
        </p:nvSpPr>
        <p:spPr>
          <a:xfrm>
            <a:off x="551383" y="294678"/>
            <a:ext cx="11233250" cy="1118099"/>
          </a:xfrm>
          <a:prstGeom prst="rect">
            <a:avLst/>
          </a:prstGeom>
        </p:spPr>
        <p:txBody>
          <a:bodyPr/>
          <a:lstStyle>
            <a:lvl1pPr>
              <a:defRPr sz="4000"/>
            </a:lvl1pPr>
          </a:lstStyle>
          <a:p>
            <a:r>
              <a:t>Why license your research output?</a:t>
            </a:r>
          </a:p>
        </p:txBody>
      </p:sp>
      <p:sp>
        <p:nvSpPr>
          <p:cNvPr id="135" name="TextBox 9"/>
          <p:cNvSpPr txBox="1"/>
          <p:nvPr/>
        </p:nvSpPr>
        <p:spPr>
          <a:xfrm>
            <a:off x="7581880" y="5949279"/>
            <a:ext cx="4301049"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t>Image from Flickr, licensed CC0 (</a:t>
            </a:r>
            <a:r>
              <a:rPr u="sng">
                <a:solidFill>
                  <a:srgbClr val="0563C1"/>
                </a:solidFill>
                <a:uFill>
                  <a:solidFill>
                    <a:srgbClr val="0563C1"/>
                  </a:solidFill>
                </a:uFill>
                <a:hlinkClick r:id="rId3"/>
              </a:rPr>
              <a:t>https://flic.kr/p/6kHZ9r</a:t>
            </a:r>
            <a:r>
              <a:t>) </a:t>
            </a:r>
          </a:p>
        </p:txBody>
      </p:sp>
      <p:pic>
        <p:nvPicPr>
          <p:cNvPr id="136" name="Picture 11" descr="Picture 11"/>
          <p:cNvPicPr>
            <a:picLocks noChangeAspect="1"/>
          </p:cNvPicPr>
          <p:nvPr/>
        </p:nvPicPr>
        <p:blipFill>
          <a:blip r:embed="rId4"/>
          <a:srcRect l="31886" t="16401" r="5902" b="24800"/>
          <a:stretch>
            <a:fillRect/>
          </a:stretch>
        </p:blipFill>
        <p:spPr>
          <a:xfrm>
            <a:off x="1415480" y="1526202"/>
            <a:ext cx="3744418" cy="2654271"/>
          </a:xfrm>
          <a:prstGeom prst="rect">
            <a:avLst/>
          </a:prstGeom>
          <a:ln w="12700">
            <a:miter lim="400000"/>
          </a:ln>
        </p:spPr>
      </p:pic>
      <p:sp>
        <p:nvSpPr>
          <p:cNvPr id="13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48" name="TextBox 758179281"/>
          <p:cNvSpPr txBox="1"/>
          <p:nvPr/>
        </p:nvSpPr>
        <p:spPr>
          <a:xfrm>
            <a:off x="1029151" y="5933919"/>
            <a:ext cx="102777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Table from Creative Commons license Wikipage (2023, December 15) in Wikipedia. CC-BY SA 4.0. / cropped.  </a:t>
            </a:r>
          </a:p>
        </p:txBody>
      </p:sp>
      <p:sp>
        <p:nvSpPr>
          <p:cNvPr id="749"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57" name="Group 10"/>
          <p:cNvGrpSpPr/>
          <p:nvPr/>
        </p:nvGrpSpPr>
        <p:grpSpPr>
          <a:xfrm>
            <a:off x="1775519" y="1027827"/>
            <a:ext cx="10370761" cy="4873324"/>
            <a:chOff x="0" y="0"/>
            <a:chExt cx="10370759" cy="4873323"/>
          </a:xfrm>
        </p:grpSpPr>
        <p:grpSp>
          <p:nvGrpSpPr>
            <p:cNvPr id="752" name="Group 6"/>
            <p:cNvGrpSpPr/>
            <p:nvPr/>
          </p:nvGrpSpPr>
          <p:grpSpPr>
            <a:xfrm>
              <a:off x="-1" y="-1"/>
              <a:ext cx="6840761" cy="4873325"/>
              <a:chOff x="0" y="0"/>
              <a:chExt cx="6840759" cy="4873322"/>
            </a:xfrm>
          </p:grpSpPr>
          <p:pic>
            <p:nvPicPr>
              <p:cNvPr id="750" name="Picture 936789468" descr="Picture 936789468"/>
              <p:cNvPicPr>
                <a:picLocks noChangeAspect="1"/>
              </p:cNvPicPr>
              <p:nvPr/>
            </p:nvPicPr>
            <p:blipFill>
              <a:blip r:embed="rId2"/>
              <a:srcRect t="28310" r="51716"/>
              <a:stretch>
                <a:fillRect/>
              </a:stretch>
            </p:blipFill>
            <p:spPr>
              <a:xfrm>
                <a:off x="0" y="862284"/>
                <a:ext cx="6840760" cy="4011040"/>
              </a:xfrm>
              <a:prstGeom prst="rect">
                <a:avLst/>
              </a:prstGeom>
              <a:ln w="12700" cap="flat">
                <a:noFill/>
                <a:miter lim="400000"/>
              </a:ln>
              <a:effectLst/>
            </p:spPr>
          </p:pic>
          <p:pic>
            <p:nvPicPr>
              <p:cNvPr id="751" name="Picture 5" descr="Picture 5"/>
              <p:cNvPicPr>
                <a:picLocks noChangeAspect="1"/>
              </p:cNvPicPr>
              <p:nvPr/>
            </p:nvPicPr>
            <p:blipFill>
              <a:blip r:embed="rId2"/>
              <a:srcRect l="1" t="7417" r="51783" b="78165"/>
              <a:stretch>
                <a:fillRect/>
              </a:stretch>
            </p:blipFill>
            <p:spPr>
              <a:xfrm>
                <a:off x="0" y="0"/>
                <a:ext cx="6840760" cy="807840"/>
              </a:xfrm>
              <a:prstGeom prst="rect">
                <a:avLst/>
              </a:prstGeom>
              <a:ln w="12700" cap="flat">
                <a:noFill/>
                <a:miter lim="400000"/>
              </a:ln>
              <a:effectLst/>
            </p:spPr>
          </p:pic>
        </p:grpSp>
        <p:sp>
          <p:nvSpPr>
            <p:cNvPr id="753" name="TextBox 4"/>
            <p:cNvSpPr txBox="1"/>
            <p:nvPr/>
          </p:nvSpPr>
          <p:spPr>
            <a:xfrm>
              <a:off x="7365856" y="3419153"/>
              <a:ext cx="3004904" cy="1275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600"/>
              </a:lvl1pPr>
            </a:lstStyle>
            <a:p>
              <a:r>
                <a:t>You can copy and distribute, but NOT remix or adapt</a:t>
              </a:r>
            </a:p>
          </p:txBody>
        </p:sp>
        <p:sp>
          <p:nvSpPr>
            <p:cNvPr id="754" name="Right Brace 7"/>
            <p:cNvSpPr/>
            <p:nvPr/>
          </p:nvSpPr>
          <p:spPr>
            <a:xfrm>
              <a:off x="7056783" y="3419153"/>
              <a:ext cx="144017" cy="1319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8"/>
                    <a:pt x="10800" y="196"/>
                  </a:cubicBezTo>
                  <a:lnTo>
                    <a:pt x="10800" y="10604"/>
                  </a:lnTo>
                  <a:cubicBezTo>
                    <a:pt x="10800" y="10712"/>
                    <a:pt x="15635" y="10800"/>
                    <a:pt x="21600" y="10800"/>
                  </a:cubicBezTo>
                  <a:cubicBezTo>
                    <a:pt x="15635" y="10800"/>
                    <a:pt x="10800" y="10888"/>
                    <a:pt x="10800" y="10996"/>
                  </a:cubicBezTo>
                  <a:lnTo>
                    <a:pt x="10800" y="21404"/>
                  </a:lnTo>
                  <a:cubicBezTo>
                    <a:pt x="10800" y="21512"/>
                    <a:pt x="5965" y="21600"/>
                    <a:pt x="0" y="21600"/>
                  </a:cubicBezTo>
                </a:path>
              </a:pathLst>
            </a:custGeom>
            <a:noFill/>
            <a:ln w="38100" cap="flat">
              <a:solidFill>
                <a:schemeClr val="accent1"/>
              </a:solidFill>
              <a:prstDash val="solid"/>
              <a:miter lim="800000"/>
            </a:ln>
            <a:effectLst/>
          </p:spPr>
          <p:txBody>
            <a:bodyPr wrap="square" lIns="45719" tIns="45719" rIns="45719" bIns="45719" numCol="1" anchor="ctr">
              <a:noAutofit/>
            </a:bodyPr>
            <a:lstStyle/>
            <a:p>
              <a:pPr algn="ctr"/>
              <a:endParaRPr/>
            </a:p>
          </p:txBody>
        </p:sp>
        <p:sp>
          <p:nvSpPr>
            <p:cNvPr id="755" name="TextBox 8"/>
            <p:cNvSpPr txBox="1"/>
            <p:nvPr/>
          </p:nvSpPr>
          <p:spPr>
            <a:xfrm>
              <a:off x="7239029" y="2168304"/>
              <a:ext cx="3004904" cy="856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600"/>
              </a:lvl1pPr>
            </a:lstStyle>
            <a:p>
              <a:r>
                <a:t>For non-commercial purposes ONLY</a:t>
              </a:r>
            </a:p>
          </p:txBody>
        </p:sp>
        <p:sp>
          <p:nvSpPr>
            <p:cNvPr id="756" name="Right Brace 9"/>
            <p:cNvSpPr/>
            <p:nvPr/>
          </p:nvSpPr>
          <p:spPr>
            <a:xfrm>
              <a:off x="6976627" y="1986801"/>
              <a:ext cx="144017" cy="1319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8"/>
                    <a:pt x="10800" y="196"/>
                  </a:cubicBezTo>
                  <a:lnTo>
                    <a:pt x="10800" y="10604"/>
                  </a:lnTo>
                  <a:cubicBezTo>
                    <a:pt x="10800" y="10712"/>
                    <a:pt x="15635" y="10800"/>
                    <a:pt x="21600" y="10800"/>
                  </a:cubicBezTo>
                  <a:cubicBezTo>
                    <a:pt x="15635" y="10800"/>
                    <a:pt x="10800" y="10888"/>
                    <a:pt x="10800" y="10996"/>
                  </a:cubicBezTo>
                  <a:lnTo>
                    <a:pt x="10800" y="21404"/>
                  </a:lnTo>
                  <a:cubicBezTo>
                    <a:pt x="10800" y="21512"/>
                    <a:pt x="5965" y="21600"/>
                    <a:pt x="0" y="21600"/>
                  </a:cubicBezTo>
                </a:path>
              </a:pathLst>
            </a:custGeom>
            <a:noFill/>
            <a:ln w="38100" cap="flat">
              <a:solidFill>
                <a:schemeClr val="accent2"/>
              </a:solidFill>
              <a:prstDash val="solid"/>
              <a:miter lim="800000"/>
            </a:ln>
            <a:effectLst/>
          </p:spPr>
          <p:txBody>
            <a:bodyPr wrap="square" lIns="45719" tIns="45719" rIns="45719" bIns="45719" numCol="1" anchor="ctr">
              <a:noAutofit/>
            </a:bodyPr>
            <a:lstStyle/>
            <a:p>
              <a:pPr algn="ctr"/>
              <a:endParaRPr/>
            </a:p>
          </p:txBody>
        </p:sp>
      </p:gr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60" name="TextBox 758179281"/>
          <p:cNvSpPr txBox="1"/>
          <p:nvPr/>
        </p:nvSpPr>
        <p:spPr>
          <a:xfrm>
            <a:off x="1029151" y="5933919"/>
            <a:ext cx="102777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Table from Creative Commons license Wikipage (2023, December 15) in Wikipedia. CC-BY SA 4.0. / cropped.  </a:t>
            </a:r>
          </a:p>
        </p:txBody>
      </p:sp>
      <p:sp>
        <p:nvSpPr>
          <p:cNvPr id="761"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64" name="Group 6"/>
          <p:cNvGrpSpPr/>
          <p:nvPr/>
        </p:nvGrpSpPr>
        <p:grpSpPr>
          <a:xfrm>
            <a:off x="1775519" y="1027827"/>
            <a:ext cx="8424938" cy="4873324"/>
            <a:chOff x="0" y="0"/>
            <a:chExt cx="8424936" cy="4873322"/>
          </a:xfrm>
        </p:grpSpPr>
        <p:pic>
          <p:nvPicPr>
            <p:cNvPr id="762" name="Picture 936789468" descr="Picture 936789468"/>
            <p:cNvPicPr>
              <a:picLocks noChangeAspect="1"/>
            </p:cNvPicPr>
            <p:nvPr/>
          </p:nvPicPr>
          <p:blipFill>
            <a:blip r:embed="rId2"/>
            <a:srcRect t="28310" r="40534"/>
            <a:stretch>
              <a:fillRect/>
            </a:stretch>
          </p:blipFill>
          <p:spPr>
            <a:xfrm>
              <a:off x="0" y="862284"/>
              <a:ext cx="8424936" cy="4011040"/>
            </a:xfrm>
            <a:prstGeom prst="rect">
              <a:avLst/>
            </a:prstGeom>
            <a:ln w="12700" cap="flat">
              <a:noFill/>
              <a:miter lim="400000"/>
            </a:ln>
            <a:effectLst/>
          </p:spPr>
        </p:pic>
        <p:pic>
          <p:nvPicPr>
            <p:cNvPr id="763" name="Picture 5" descr="Picture 5"/>
            <p:cNvPicPr>
              <a:picLocks noChangeAspect="1"/>
            </p:cNvPicPr>
            <p:nvPr/>
          </p:nvPicPr>
          <p:blipFill>
            <a:blip r:embed="rId2"/>
            <a:srcRect l="1" t="7417" r="40617" b="78165"/>
            <a:stretch>
              <a:fillRect/>
            </a:stretch>
          </p:blipFill>
          <p:spPr>
            <a:xfrm>
              <a:off x="0" y="0"/>
              <a:ext cx="8424937" cy="807840"/>
            </a:xfrm>
            <a:prstGeom prst="rect">
              <a:avLst/>
            </a:prstGeom>
            <a:ln w="12700" cap="flat">
              <a:noFill/>
              <a:miter lim="400000"/>
            </a:ln>
            <a:effectLst/>
          </p:spPr>
        </p:pic>
      </p:gr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67" name="TextBox 758179281"/>
          <p:cNvSpPr txBox="1"/>
          <p:nvPr/>
        </p:nvSpPr>
        <p:spPr>
          <a:xfrm>
            <a:off x="1029151" y="5933919"/>
            <a:ext cx="102777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Table from Creative Commons license Wikipage (2023, December 15) in Wikipedia. CC-BY SA 4.0. / cropped.  </a:t>
            </a:r>
          </a:p>
        </p:txBody>
      </p:sp>
      <p:sp>
        <p:nvSpPr>
          <p:cNvPr id="768"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71" name="Group 6"/>
          <p:cNvGrpSpPr/>
          <p:nvPr/>
        </p:nvGrpSpPr>
        <p:grpSpPr>
          <a:xfrm>
            <a:off x="1775519" y="1027827"/>
            <a:ext cx="8424938" cy="4873324"/>
            <a:chOff x="0" y="0"/>
            <a:chExt cx="8424936" cy="4873322"/>
          </a:xfrm>
        </p:grpSpPr>
        <p:pic>
          <p:nvPicPr>
            <p:cNvPr id="769" name="Picture 936789468" descr="Picture 936789468"/>
            <p:cNvPicPr>
              <a:picLocks noChangeAspect="1"/>
            </p:cNvPicPr>
            <p:nvPr/>
          </p:nvPicPr>
          <p:blipFill>
            <a:blip r:embed="rId2"/>
            <a:srcRect t="28310" r="40534"/>
            <a:stretch>
              <a:fillRect/>
            </a:stretch>
          </p:blipFill>
          <p:spPr>
            <a:xfrm>
              <a:off x="0" y="862284"/>
              <a:ext cx="8424936" cy="4011040"/>
            </a:xfrm>
            <a:prstGeom prst="rect">
              <a:avLst/>
            </a:prstGeom>
            <a:ln w="12700" cap="flat">
              <a:noFill/>
              <a:miter lim="400000"/>
            </a:ln>
            <a:effectLst/>
          </p:spPr>
        </p:pic>
        <p:pic>
          <p:nvPicPr>
            <p:cNvPr id="770" name="Picture 5" descr="Picture 5"/>
            <p:cNvPicPr>
              <a:picLocks noChangeAspect="1"/>
            </p:cNvPicPr>
            <p:nvPr/>
          </p:nvPicPr>
          <p:blipFill>
            <a:blip r:embed="rId2"/>
            <a:srcRect l="1" t="7417" r="40617" b="78165"/>
            <a:stretch>
              <a:fillRect/>
            </a:stretch>
          </p:blipFill>
          <p:spPr>
            <a:xfrm>
              <a:off x="0" y="0"/>
              <a:ext cx="8424937" cy="807840"/>
            </a:xfrm>
            <a:prstGeom prst="rect">
              <a:avLst/>
            </a:prstGeom>
            <a:ln w="12700" cap="flat">
              <a:noFill/>
              <a:miter lim="400000"/>
            </a:ln>
            <a:effectLst/>
          </p:spPr>
        </p:pic>
      </p:grpSp>
      <p:grpSp>
        <p:nvGrpSpPr>
          <p:cNvPr id="775" name="Group 11"/>
          <p:cNvGrpSpPr/>
          <p:nvPr/>
        </p:nvGrpSpPr>
        <p:grpSpPr>
          <a:xfrm>
            <a:off x="18698" y="1988839"/>
            <a:ext cx="1603090" cy="3708413"/>
            <a:chOff x="0" y="0"/>
            <a:chExt cx="1603089" cy="3708412"/>
          </a:xfrm>
        </p:grpSpPr>
        <p:sp>
          <p:nvSpPr>
            <p:cNvPr id="772" name="Straight Arrow Connector 4"/>
            <p:cNvSpPr/>
            <p:nvPr/>
          </p:nvSpPr>
          <p:spPr>
            <a:xfrm flipV="1">
              <a:off x="1540797" y="0"/>
              <a:ext cx="1" cy="3708413"/>
            </a:xfrm>
            <a:prstGeom prst="line">
              <a:avLst/>
            </a:prstGeom>
            <a:noFill/>
            <a:ln w="38100" cap="flat">
              <a:solidFill>
                <a:schemeClr val="accent1"/>
              </a:solidFill>
              <a:prstDash val="solid"/>
              <a:miter lim="800000"/>
              <a:tailEnd type="triangle" w="med" len="med"/>
            </a:ln>
            <a:effectLst/>
          </p:spPr>
          <p:txBody>
            <a:bodyPr wrap="square" lIns="45719" tIns="45719" rIns="45719" bIns="45719" numCol="1" anchor="t">
              <a:noAutofit/>
            </a:bodyPr>
            <a:lstStyle/>
            <a:p>
              <a:endParaRPr/>
            </a:p>
          </p:txBody>
        </p:sp>
        <p:sp>
          <p:nvSpPr>
            <p:cNvPr id="773" name="TextBox 8"/>
            <p:cNvSpPr txBox="1"/>
            <p:nvPr/>
          </p:nvSpPr>
          <p:spPr>
            <a:xfrm>
              <a:off x="1" y="0"/>
              <a:ext cx="1603088" cy="6223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900" b="1">
                  <a:solidFill>
                    <a:schemeClr val="accent1"/>
                  </a:solidFill>
                </a:defRPr>
              </a:pPr>
              <a:r>
                <a:t>Most open</a:t>
              </a:r>
            </a:p>
            <a:p>
              <a:pPr algn="ctr">
                <a:defRPr sz="1900" b="1">
                  <a:solidFill>
                    <a:schemeClr val="accent1"/>
                  </a:solidFill>
                </a:defRPr>
              </a:pPr>
              <a:r>
                <a:t>/ permissive</a:t>
              </a:r>
            </a:p>
          </p:txBody>
        </p:sp>
        <p:sp>
          <p:nvSpPr>
            <p:cNvPr id="774" name="TextBox 10"/>
            <p:cNvSpPr txBox="1"/>
            <p:nvPr/>
          </p:nvSpPr>
          <p:spPr>
            <a:xfrm>
              <a:off x="0" y="3077385"/>
              <a:ext cx="1603088" cy="6223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900" b="1">
                  <a:solidFill>
                    <a:schemeClr val="accent1"/>
                  </a:solidFill>
                </a:defRPr>
              </a:pPr>
              <a:r>
                <a:t>Least open </a:t>
              </a:r>
            </a:p>
            <a:p>
              <a:pPr algn="ctr">
                <a:defRPr sz="1900" b="1">
                  <a:solidFill>
                    <a:schemeClr val="accent1"/>
                  </a:solidFill>
                </a:defRPr>
              </a:pPr>
              <a:r>
                <a:t>/ permissive</a:t>
              </a:r>
            </a:p>
          </p:txBody>
        </p:sp>
      </p:gr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itle 1"/>
          <p:cNvSpPr txBox="1">
            <a:spLocks noGrp="1"/>
          </p:cNvSpPr>
          <p:nvPr>
            <p:ph type="title"/>
          </p:nvPr>
        </p:nvSpPr>
        <p:spPr>
          <a:xfrm>
            <a:off x="605492" y="179086"/>
            <a:ext cx="9031651" cy="815973"/>
          </a:xfrm>
          <a:prstGeom prst="rect">
            <a:avLst/>
          </a:prstGeom>
        </p:spPr>
        <p:txBody>
          <a:bodyPr/>
          <a:lstStyle/>
          <a:p>
            <a:pPr>
              <a:defRPr sz="3600"/>
            </a:pPr>
            <a:r>
              <a:t>Creative Commons (CC) licenses</a:t>
            </a:r>
          </a:p>
        </p:txBody>
      </p:sp>
      <p:sp>
        <p:nvSpPr>
          <p:cNvPr id="778"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784" name="Group 9"/>
          <p:cNvGrpSpPr/>
          <p:nvPr/>
        </p:nvGrpSpPr>
        <p:grpSpPr>
          <a:xfrm>
            <a:off x="605493" y="1119422"/>
            <a:ext cx="10981013" cy="4466481"/>
            <a:chOff x="0" y="0"/>
            <a:chExt cx="10981013" cy="4466480"/>
          </a:xfrm>
        </p:grpSpPr>
        <p:grpSp>
          <p:nvGrpSpPr>
            <p:cNvPr id="781" name="Group 1"/>
            <p:cNvGrpSpPr/>
            <p:nvPr/>
          </p:nvGrpSpPr>
          <p:grpSpPr>
            <a:xfrm>
              <a:off x="0" y="0"/>
              <a:ext cx="10820397" cy="4466481"/>
              <a:chOff x="0" y="0"/>
              <a:chExt cx="10820396" cy="4466480"/>
            </a:xfrm>
          </p:grpSpPr>
          <p:pic>
            <p:nvPicPr>
              <p:cNvPr id="779" name="Picture 936789468" descr="Picture 936789468"/>
              <p:cNvPicPr>
                <a:picLocks noChangeAspect="1"/>
              </p:cNvPicPr>
              <p:nvPr/>
            </p:nvPicPr>
            <p:blipFill>
              <a:blip r:embed="rId2"/>
              <a:stretch>
                <a:fillRect/>
              </a:stretch>
            </p:blipFill>
            <p:spPr>
              <a:xfrm>
                <a:off x="0" y="0"/>
                <a:ext cx="10820397" cy="4273126"/>
              </a:xfrm>
              <a:prstGeom prst="rect">
                <a:avLst/>
              </a:prstGeom>
              <a:ln w="12700" cap="flat">
                <a:noFill/>
                <a:miter lim="400000"/>
              </a:ln>
              <a:effectLst/>
            </p:spPr>
          </p:pic>
          <p:sp>
            <p:nvSpPr>
              <p:cNvPr id="780" name="TextBox 758179281"/>
              <p:cNvSpPr txBox="1"/>
              <p:nvPr/>
            </p:nvSpPr>
            <p:spPr>
              <a:xfrm>
                <a:off x="27439" y="4218175"/>
                <a:ext cx="10747958" cy="248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200"/>
                </a:pPr>
                <a:r>
                  <a:t>Table from Creative Commons license Wikipage (2023, December 15) in Wikipedia. CC-BY SA 4.0. / cropped.  </a:t>
                </a:r>
              </a:p>
            </p:txBody>
          </p:sp>
        </p:grpSp>
        <p:sp>
          <p:nvSpPr>
            <p:cNvPr id="782" name="Rectangle 7"/>
            <p:cNvSpPr/>
            <p:nvPr/>
          </p:nvSpPr>
          <p:spPr>
            <a:xfrm>
              <a:off x="9594961" y="1229457"/>
              <a:ext cx="1386053" cy="936104"/>
            </a:xfrm>
            <a:prstGeom prst="rect">
              <a:avLst/>
            </a:prstGeom>
            <a:noFill/>
            <a:ln w="5715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83" name="Rectangle 8"/>
            <p:cNvSpPr/>
            <p:nvPr/>
          </p:nvSpPr>
          <p:spPr>
            <a:xfrm>
              <a:off x="233922" y="1199741"/>
              <a:ext cx="2304257" cy="936104"/>
            </a:xfrm>
            <a:prstGeom prst="rect">
              <a:avLst/>
            </a:prstGeom>
            <a:noFill/>
            <a:ln w="5715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787" name="Group 11"/>
          <p:cNvGrpSpPr/>
          <p:nvPr/>
        </p:nvGrpSpPr>
        <p:grpSpPr>
          <a:xfrm>
            <a:off x="3575720" y="5646572"/>
            <a:ext cx="8307208" cy="509227"/>
            <a:chOff x="0" y="0"/>
            <a:chExt cx="8307207" cy="509225"/>
          </a:xfrm>
        </p:grpSpPr>
        <p:sp>
          <p:nvSpPr>
            <p:cNvPr id="785" name="TextBox 863105964"/>
            <p:cNvSpPr txBox="1"/>
            <p:nvPr/>
          </p:nvSpPr>
          <p:spPr>
            <a:xfrm>
              <a:off x="621784" y="0"/>
              <a:ext cx="7685425" cy="5065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500"/>
              </a:pPr>
              <a:r>
                <a:t>A fact sheet on Creative Commons and Open Science. Creative Commons UK, 2017. CC-BY: </a:t>
              </a:r>
            </a:p>
            <a:p>
              <a:pPr algn="ctr">
                <a:defRPr sz="1500"/>
              </a:pPr>
              <a:r>
                <a:rPr u="sng">
                  <a:solidFill>
                    <a:srgbClr val="0563C1"/>
                  </a:solidFill>
                  <a:uFill>
                    <a:solidFill>
                      <a:srgbClr val="0563C1"/>
                    </a:solidFill>
                  </a:uFill>
                  <a:hlinkClick r:id="rId3"/>
                </a:rPr>
                <a:t>https://www.fosteropenscience.eu/content/fact-sheet-creative-commons-open-science - </a:t>
              </a:r>
            </a:p>
          </p:txBody>
        </p:sp>
        <p:sp>
          <p:nvSpPr>
            <p:cNvPr id="786" name="Arrow: Right 10"/>
            <p:cNvSpPr/>
            <p:nvPr/>
          </p:nvSpPr>
          <p:spPr>
            <a:xfrm>
              <a:off x="0" y="125944"/>
              <a:ext cx="796256" cy="383282"/>
            </a:xfrm>
            <a:prstGeom prst="rightArrow">
              <a:avLst>
                <a:gd name="adj1" fmla="val 50000"/>
                <a:gd name="adj2" fmla="val 41373"/>
              </a:avLst>
            </a:prstGeom>
            <a:solidFill>
              <a:schemeClr val="accent1"/>
            </a:solidFill>
            <a:ln w="12700" cap="flat">
              <a:solidFill>
                <a:srgbClr val="6C4116"/>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itle 1"/>
          <p:cNvSpPr txBox="1">
            <a:spLocks noGrp="1"/>
          </p:cNvSpPr>
          <p:nvPr>
            <p:ph type="title"/>
          </p:nvPr>
        </p:nvSpPr>
        <p:spPr>
          <a:xfrm>
            <a:off x="407367" y="365125"/>
            <a:ext cx="11521282" cy="1047651"/>
          </a:xfrm>
          <a:prstGeom prst="rect">
            <a:avLst/>
          </a:prstGeom>
        </p:spPr>
        <p:txBody>
          <a:bodyPr/>
          <a:lstStyle>
            <a:lvl1pPr>
              <a:defRPr sz="3200"/>
            </a:lvl1pPr>
          </a:lstStyle>
          <a:p>
            <a:r>
              <a:t>Creative Commons (CC) zero license and public domain</a:t>
            </a:r>
          </a:p>
        </p:txBody>
      </p:sp>
      <p:sp>
        <p:nvSpPr>
          <p:cNvPr id="790" name="TextBox 4"/>
          <p:cNvSpPr txBox="1"/>
          <p:nvPr/>
        </p:nvSpPr>
        <p:spPr>
          <a:xfrm>
            <a:off x="4197504" y="5646572"/>
            <a:ext cx="7685425" cy="506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500"/>
            </a:pPr>
            <a:r>
              <a:t>A fact sheet on Creative Commons and Open Science. Creative Commons UK, 2017. CC-BY: </a:t>
            </a:r>
          </a:p>
          <a:p>
            <a:pPr algn="ctr">
              <a:defRPr sz="1500"/>
            </a:pPr>
            <a:r>
              <a:rPr u="sng">
                <a:solidFill>
                  <a:srgbClr val="0563C1"/>
                </a:solidFill>
                <a:uFill>
                  <a:solidFill>
                    <a:srgbClr val="0563C1"/>
                  </a:solidFill>
                </a:uFill>
                <a:hlinkClick r:id="rId2"/>
              </a:rPr>
              <a:t>https://www.fosteropenscience.eu/content/fact-sheet-creative-commons-open-science - </a:t>
            </a:r>
          </a:p>
        </p:txBody>
      </p:sp>
      <p:sp>
        <p:nvSpPr>
          <p:cNvPr id="791"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792" name="TextBox 9"/>
          <p:cNvSpPr txBox="1"/>
          <p:nvPr/>
        </p:nvSpPr>
        <p:spPr>
          <a:xfrm>
            <a:off x="597103" y="1507705"/>
            <a:ext cx="5559813" cy="3467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LICENSE – you, the holder of the rights in a work,</a:t>
            </a:r>
            <a:r>
              <a:rPr b="1"/>
              <a:t> </a:t>
            </a:r>
            <a:r>
              <a:t>grant certain rights over the use of that work to others (</a:t>
            </a:r>
            <a:r>
              <a:rPr i="1"/>
              <a:t>but you still keep some rights</a:t>
            </a:r>
            <a:r>
              <a:t>)</a:t>
            </a:r>
          </a:p>
          <a:p>
            <a:pPr>
              <a:defRPr sz="2800"/>
            </a:pPr>
            <a:endParaRPr/>
          </a:p>
          <a:p>
            <a:pPr>
              <a:defRPr sz="2800"/>
            </a:pPr>
            <a:r>
              <a:t>WAIVER – you, the holder of the rights in a work, </a:t>
            </a:r>
            <a:r>
              <a:rPr i="1"/>
              <a:t>give up all your rights to that work</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Title 1"/>
          <p:cNvSpPr txBox="1">
            <a:spLocks noGrp="1"/>
          </p:cNvSpPr>
          <p:nvPr>
            <p:ph type="title"/>
          </p:nvPr>
        </p:nvSpPr>
        <p:spPr>
          <a:xfrm>
            <a:off x="407367" y="365125"/>
            <a:ext cx="11521282" cy="1047651"/>
          </a:xfrm>
          <a:prstGeom prst="rect">
            <a:avLst/>
          </a:prstGeom>
        </p:spPr>
        <p:txBody>
          <a:bodyPr/>
          <a:lstStyle>
            <a:lvl1pPr>
              <a:defRPr sz="3200"/>
            </a:lvl1pPr>
          </a:lstStyle>
          <a:p>
            <a:r>
              <a:t>Creative Commons (CC) zero license and public domain</a:t>
            </a:r>
          </a:p>
        </p:txBody>
      </p:sp>
      <p:pic>
        <p:nvPicPr>
          <p:cNvPr id="795" name="Content Placeholder 8" descr="Content Placeholder 8"/>
          <p:cNvPicPr>
            <a:picLocks noChangeAspect="1"/>
          </p:cNvPicPr>
          <p:nvPr/>
        </p:nvPicPr>
        <p:blipFill>
          <a:blip r:embed="rId2"/>
          <a:srcRect t="24070"/>
          <a:stretch>
            <a:fillRect/>
          </a:stretch>
        </p:blipFill>
        <p:spPr>
          <a:xfrm>
            <a:off x="6456040" y="1459599"/>
            <a:ext cx="4320481" cy="2627530"/>
          </a:xfrm>
          <a:prstGeom prst="rect">
            <a:avLst/>
          </a:prstGeom>
          <a:ln w="12700">
            <a:miter lim="400000"/>
          </a:ln>
        </p:spPr>
      </p:pic>
      <p:sp>
        <p:nvSpPr>
          <p:cNvPr id="796" name="TextBox 4"/>
          <p:cNvSpPr txBox="1"/>
          <p:nvPr/>
        </p:nvSpPr>
        <p:spPr>
          <a:xfrm>
            <a:off x="4197504" y="5646572"/>
            <a:ext cx="7685425" cy="506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500"/>
            </a:pPr>
            <a:r>
              <a:t>A fact sheet on Creative Commons and Open Science. Creative Commons UK, 2017. CC-BY: </a:t>
            </a:r>
          </a:p>
          <a:p>
            <a:pPr algn="ctr">
              <a:defRPr sz="1500"/>
            </a:pPr>
            <a:r>
              <a:rPr u="sng">
                <a:solidFill>
                  <a:srgbClr val="0563C1"/>
                </a:solidFill>
                <a:uFill>
                  <a:solidFill>
                    <a:srgbClr val="0563C1"/>
                  </a:solidFill>
                </a:uFill>
                <a:hlinkClick r:id="rId3"/>
              </a:rPr>
              <a:t>https://www.fosteropenscience.eu/content/fact-sheet-creative-commons-open-science - </a:t>
            </a:r>
          </a:p>
        </p:txBody>
      </p:sp>
      <p:sp>
        <p:nvSpPr>
          <p:cNvPr id="797"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798" name="TextBox 9"/>
          <p:cNvSpPr txBox="1"/>
          <p:nvPr/>
        </p:nvSpPr>
        <p:spPr>
          <a:xfrm>
            <a:off x="597103" y="1507705"/>
            <a:ext cx="5559813" cy="3467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LICENSE – you, the holder of the rights in a work,</a:t>
            </a:r>
            <a:r>
              <a:rPr b="1"/>
              <a:t> </a:t>
            </a:r>
            <a:r>
              <a:t>grant certain rights over the use of that work to others (</a:t>
            </a:r>
            <a:r>
              <a:rPr i="1"/>
              <a:t>but you still keep some rights</a:t>
            </a:r>
            <a:r>
              <a:t>)</a:t>
            </a:r>
          </a:p>
          <a:p>
            <a:pPr>
              <a:defRPr sz="2800"/>
            </a:pPr>
            <a:endParaRPr/>
          </a:p>
          <a:p>
            <a:pPr>
              <a:defRPr sz="2800"/>
            </a:pPr>
            <a:r>
              <a:t>WAIVER – you, the holder of the rights in a work, </a:t>
            </a:r>
            <a:r>
              <a:rPr i="1"/>
              <a:t>give up all your rights to that work</a:t>
            </a:r>
          </a:p>
        </p:txBody>
      </p:sp>
      <p:sp>
        <p:nvSpPr>
          <p:cNvPr id="799" name="TextBox 10"/>
          <p:cNvSpPr txBox="1"/>
          <p:nvPr/>
        </p:nvSpPr>
        <p:spPr>
          <a:xfrm>
            <a:off x="5735959" y="4268608"/>
            <a:ext cx="6120682" cy="1059816"/>
          </a:xfrm>
          <a:prstGeom prst="rect">
            <a:avLst/>
          </a:prstGeom>
          <a:solidFill>
            <a:srgbClr val="E9F6D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a:pPr>
            <a:r>
              <a:t>CC0 / Public domain + CITATION</a:t>
            </a:r>
          </a:p>
          <a:p>
            <a:pPr>
              <a:defRPr sz="3200" b="1">
                <a:solidFill>
                  <a:srgbClr val="00B050"/>
                </a:solidFill>
              </a:defRPr>
            </a:pPr>
            <a:r>
              <a:rPr b="0">
                <a:latin typeface="Wingdings"/>
                <a:ea typeface="Wingdings"/>
                <a:cs typeface="Wingdings"/>
                <a:sym typeface="Wingdings"/>
              </a:rPr>
              <a:t> </a:t>
            </a:r>
            <a:r>
              <a:t>THE MOST OPEN / PERMISSIVE</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xfrm>
            <a:off x="409599" y="285775"/>
            <a:ext cx="11521282" cy="1047651"/>
          </a:xfrm>
          <a:prstGeom prst="rect">
            <a:avLst/>
          </a:prstGeom>
        </p:spPr>
        <p:txBody>
          <a:bodyPr/>
          <a:lstStyle/>
          <a:p>
            <a:pPr>
              <a:defRPr sz="3600"/>
            </a:pPr>
            <a:r>
              <a:t>Open </a:t>
            </a:r>
            <a:r>
              <a:rPr b="1"/>
              <a:t>Data</a:t>
            </a:r>
            <a:r>
              <a:t> Commons Attribution License (ODC-By)</a:t>
            </a:r>
          </a:p>
        </p:txBody>
      </p:sp>
      <p:sp>
        <p:nvSpPr>
          <p:cNvPr id="802"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03" name="TextBox 9"/>
          <p:cNvSpPr txBox="1"/>
          <p:nvPr/>
        </p:nvSpPr>
        <p:spPr>
          <a:xfrm>
            <a:off x="555270" y="1333425"/>
            <a:ext cx="8266761" cy="4203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spcBef>
                <a:spcPts val="600"/>
              </a:spcBef>
              <a:buSzPct val="100000"/>
              <a:buFont typeface="Arial"/>
              <a:buChar char="•"/>
              <a:defRPr sz="2800"/>
            </a:pPr>
            <a:r>
              <a:t>Allows to copy, distribute and use the database, to produce works from it, and to modify, transform, and build upon it for any purpose.</a:t>
            </a:r>
          </a:p>
          <a:p>
            <a:pPr marL="457200" indent="-457200">
              <a:spcBef>
                <a:spcPts val="600"/>
              </a:spcBef>
              <a:buSzPct val="100000"/>
              <a:buFont typeface="Arial"/>
              <a:buChar char="•"/>
              <a:defRPr sz="2800"/>
            </a:pPr>
            <a:r>
              <a:t>Good for most databases and datasets.</a:t>
            </a:r>
          </a:p>
          <a:p>
            <a:pPr marL="457200" indent="-457200">
              <a:spcBef>
                <a:spcPts val="600"/>
              </a:spcBef>
              <a:buSzPct val="100000"/>
              <a:buFont typeface="Arial"/>
              <a:buChar char="•"/>
              <a:defRPr sz="2800"/>
            </a:pPr>
            <a:r>
              <a:t>Data to be used for generating non-data products.</a:t>
            </a:r>
          </a:p>
          <a:p>
            <a:pPr marL="457200" indent="-457200">
              <a:spcBef>
                <a:spcPts val="600"/>
              </a:spcBef>
              <a:buSzPct val="100000"/>
              <a:buFont typeface="Arial"/>
              <a:buChar char="•"/>
              <a:defRPr sz="2800"/>
            </a:pPr>
            <a:r>
              <a:t>Attribution is required! </a:t>
            </a:r>
          </a:p>
          <a:p>
            <a:pPr marL="914400" lvl="1" indent="-457200">
              <a:spcBef>
                <a:spcPts val="600"/>
              </a:spcBef>
              <a:buSzPct val="100000"/>
              <a:buFont typeface="Arial"/>
              <a:buChar char="•"/>
              <a:defRPr sz="2800"/>
            </a:pPr>
            <a:r>
              <a:t>Example: </a:t>
            </a:r>
            <a:r>
              <a:rPr i="1"/>
              <a:t>Contains information from [database] which is made available under the ODC Attribution License</a:t>
            </a:r>
            <a:r>
              <a:t>.  </a:t>
            </a:r>
          </a:p>
        </p:txBody>
      </p:sp>
      <p:pic>
        <p:nvPicPr>
          <p:cNvPr id="804" name="Picture 12" descr="Picture 12"/>
          <p:cNvPicPr>
            <a:picLocks noChangeAspect="1"/>
          </p:cNvPicPr>
          <p:nvPr/>
        </p:nvPicPr>
        <p:blipFill>
          <a:blip r:embed="rId2"/>
          <a:srcRect l="10696" t="10273" r="9603" b="15904"/>
          <a:stretch>
            <a:fillRect/>
          </a:stretch>
        </p:blipFill>
        <p:spPr>
          <a:xfrm>
            <a:off x="8799814" y="1392237"/>
            <a:ext cx="3063132" cy="1732957"/>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Title 1"/>
          <p:cNvSpPr txBox="1">
            <a:spLocks noGrp="1"/>
          </p:cNvSpPr>
          <p:nvPr>
            <p:ph type="title"/>
          </p:nvPr>
        </p:nvSpPr>
        <p:spPr>
          <a:xfrm>
            <a:off x="407367" y="365125"/>
            <a:ext cx="11521282" cy="1047651"/>
          </a:xfrm>
          <a:prstGeom prst="rect">
            <a:avLst/>
          </a:prstGeom>
        </p:spPr>
        <p:txBody>
          <a:bodyPr/>
          <a:lstStyle/>
          <a:p>
            <a:pPr>
              <a:defRPr sz="3000"/>
            </a:pPr>
            <a:r>
              <a:t>Open Data Commons Open</a:t>
            </a:r>
            <a:r>
              <a:rPr b="1"/>
              <a:t> Database </a:t>
            </a:r>
            <a:r>
              <a:t>License (ODC-ODbL)</a:t>
            </a:r>
          </a:p>
        </p:txBody>
      </p:sp>
      <p:sp>
        <p:nvSpPr>
          <p:cNvPr id="807"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08" name="TextBox 9"/>
          <p:cNvSpPr txBox="1"/>
          <p:nvPr/>
        </p:nvSpPr>
        <p:spPr>
          <a:xfrm>
            <a:off x="2983406" y="1505978"/>
            <a:ext cx="9024513" cy="4373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spcBef>
                <a:spcPts val="600"/>
              </a:spcBef>
              <a:buSzPct val="100000"/>
              <a:buFont typeface="Arial"/>
              <a:buChar char="•"/>
              <a:defRPr sz="2900"/>
            </a:pPr>
            <a:r>
              <a:t>Similar to Open Data Commons Attribution License (ODC-By) – same allowed uses, requires attribution.</a:t>
            </a:r>
          </a:p>
          <a:p>
            <a:pPr marL="457200" indent="-457200">
              <a:spcBef>
                <a:spcPts val="600"/>
              </a:spcBef>
              <a:buSzPct val="100000"/>
              <a:buFont typeface="Arial"/>
              <a:buChar char="•"/>
              <a:defRPr sz="2900"/>
            </a:pPr>
            <a:r>
              <a:t>Good for most databases and datasets.</a:t>
            </a:r>
          </a:p>
          <a:p>
            <a:pPr marL="457200" indent="-457200">
              <a:spcBef>
                <a:spcPts val="600"/>
              </a:spcBef>
              <a:buSzPct val="100000"/>
              <a:buFont typeface="Arial"/>
              <a:buChar char="•"/>
              <a:defRPr sz="2900"/>
            </a:pPr>
            <a:r>
              <a:t>Data to be used for generating non-data products.</a:t>
            </a:r>
          </a:p>
          <a:p>
            <a:pPr marL="457200" indent="-457200">
              <a:spcBef>
                <a:spcPts val="600"/>
              </a:spcBef>
              <a:buSzPct val="100000"/>
              <a:buFont typeface="Arial"/>
              <a:buChar char="•"/>
              <a:defRPr sz="2900"/>
            </a:pPr>
            <a:r>
              <a:t>But adds a few requirements (so less permissive)</a:t>
            </a:r>
          </a:p>
          <a:p>
            <a:pPr marL="914400" lvl="1" indent="-457200">
              <a:spcBef>
                <a:spcPts val="600"/>
              </a:spcBef>
              <a:buSzPct val="100000"/>
              <a:buFont typeface="Arial"/>
              <a:buChar char="•"/>
              <a:defRPr sz="2900"/>
            </a:pPr>
            <a:r>
              <a:t>Adds </a:t>
            </a:r>
            <a:r>
              <a:rPr b="1"/>
              <a:t>copyleft </a:t>
            </a:r>
            <a:r>
              <a:t>to new databases derived from the original database (derivative works must be shared on the same open terms; </a:t>
            </a:r>
            <a:r>
              <a:rPr>
                <a:latin typeface="Wingdings"/>
                <a:ea typeface="Wingdings"/>
                <a:cs typeface="Wingdings"/>
                <a:sym typeface="Wingdings"/>
              </a:rPr>
              <a:t> </a:t>
            </a:r>
            <a:r>
              <a:t>ShareAlike in CC-BY SA) </a:t>
            </a:r>
          </a:p>
        </p:txBody>
      </p:sp>
      <p:pic>
        <p:nvPicPr>
          <p:cNvPr id="809" name="Picture 6" descr="Picture 6"/>
          <p:cNvPicPr>
            <a:picLocks noChangeAspect="1"/>
          </p:cNvPicPr>
          <p:nvPr/>
        </p:nvPicPr>
        <p:blipFill>
          <a:blip r:embed="rId2"/>
          <a:stretch>
            <a:fillRect/>
          </a:stretch>
        </p:blipFill>
        <p:spPr>
          <a:xfrm>
            <a:off x="480655" y="1756760"/>
            <a:ext cx="2476057" cy="1053340"/>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Title 1"/>
          <p:cNvSpPr txBox="1">
            <a:spLocks noGrp="1"/>
          </p:cNvSpPr>
          <p:nvPr>
            <p:ph type="title"/>
          </p:nvPr>
        </p:nvSpPr>
        <p:spPr>
          <a:xfrm>
            <a:off x="4967793" y="298777"/>
            <a:ext cx="6798824" cy="1099702"/>
          </a:xfrm>
          <a:prstGeom prst="rect">
            <a:avLst/>
          </a:prstGeom>
        </p:spPr>
        <p:txBody>
          <a:bodyPr/>
          <a:lstStyle>
            <a:lvl1pPr>
              <a:defRPr sz="3800"/>
            </a:lvl1pPr>
          </a:lstStyle>
          <a:p>
            <a:r>
              <a:t>Open licenses for software</a:t>
            </a:r>
          </a:p>
        </p:txBody>
      </p:sp>
      <p:sp>
        <p:nvSpPr>
          <p:cNvPr id="812"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13" name="TextBox 9"/>
          <p:cNvSpPr txBox="1"/>
          <p:nvPr/>
        </p:nvSpPr>
        <p:spPr>
          <a:xfrm>
            <a:off x="616616" y="536227"/>
            <a:ext cx="3375711" cy="25469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(no copyleft) </a:t>
            </a:r>
          </a:p>
          <a:p>
            <a:pPr marL="457200" indent="-457200">
              <a:spcBef>
                <a:spcPts val="600"/>
              </a:spcBef>
              <a:buSzPct val="100000"/>
              <a:buFont typeface="Arial"/>
              <a:buChar char="•"/>
              <a:defRPr sz="2900"/>
            </a:pPr>
            <a:r>
              <a:t>MIT License </a:t>
            </a:r>
          </a:p>
          <a:p>
            <a:pPr marL="457200" indent="-457200">
              <a:spcBef>
                <a:spcPts val="600"/>
              </a:spcBef>
              <a:buSzPct val="100000"/>
              <a:buFont typeface="Arial"/>
              <a:buChar char="•"/>
              <a:defRPr sz="2900"/>
            </a:pPr>
            <a:r>
              <a:t>BSD</a:t>
            </a:r>
          </a:p>
          <a:p>
            <a:pPr marL="457200" indent="-457200">
              <a:spcBef>
                <a:spcPts val="600"/>
              </a:spcBef>
              <a:buSzPct val="100000"/>
              <a:buFont typeface="Arial"/>
              <a:buChar char="•"/>
              <a:defRPr sz="2900"/>
            </a:pPr>
            <a:r>
              <a:t>Apache</a:t>
            </a:r>
          </a:p>
        </p:txBody>
      </p:sp>
      <p:pic>
        <p:nvPicPr>
          <p:cNvPr id="814" name="Picture 2" descr="Picture 2"/>
          <p:cNvPicPr>
            <a:picLocks noChangeAspect="1"/>
          </p:cNvPicPr>
          <p:nvPr/>
        </p:nvPicPr>
        <p:blipFill>
          <a:blip r:embed="rId2"/>
          <a:stretch>
            <a:fillRect/>
          </a:stretch>
        </p:blipFill>
        <p:spPr>
          <a:xfrm>
            <a:off x="1847527" y="5197163"/>
            <a:ext cx="547597" cy="906557"/>
          </a:xfrm>
          <a:prstGeom prst="rect">
            <a:avLst/>
          </a:prstGeom>
          <a:ln w="12700">
            <a:miter lim="400000"/>
          </a:ln>
        </p:spPr>
      </p:pic>
      <p:pic>
        <p:nvPicPr>
          <p:cNvPr id="815" name="Picture 3" descr="Picture 3"/>
          <p:cNvPicPr>
            <a:picLocks noChangeAspect="1"/>
          </p:cNvPicPr>
          <p:nvPr/>
        </p:nvPicPr>
        <p:blipFill>
          <a:blip r:embed="rId3"/>
          <a:stretch>
            <a:fillRect/>
          </a:stretch>
        </p:blipFill>
        <p:spPr>
          <a:xfrm>
            <a:off x="585835" y="5299507"/>
            <a:ext cx="1051815" cy="785492"/>
          </a:xfrm>
          <a:prstGeom prst="rect">
            <a:avLst/>
          </a:prstGeom>
          <a:ln w="12700">
            <a:miter lim="400000"/>
          </a:ln>
        </p:spPr>
      </p:pic>
      <p:pic>
        <p:nvPicPr>
          <p:cNvPr id="816" name="Picture 16" descr="Picture 16"/>
          <p:cNvPicPr>
            <a:picLocks noChangeAspect="1"/>
          </p:cNvPicPr>
          <p:nvPr/>
        </p:nvPicPr>
        <p:blipFill>
          <a:blip r:embed="rId4"/>
          <a:stretch>
            <a:fillRect/>
          </a:stretch>
        </p:blipFill>
        <p:spPr>
          <a:xfrm>
            <a:off x="2514293" y="5431242"/>
            <a:ext cx="1255894" cy="588542"/>
          </a:xfrm>
          <a:prstGeom prst="rect">
            <a:avLst/>
          </a:prstGeom>
          <a:ln w="12700">
            <a:miter lim="400000"/>
          </a:ln>
        </p:spPr>
      </p:pic>
      <p:sp>
        <p:nvSpPr>
          <p:cNvPr id="817" name="TextBox 6"/>
          <p:cNvSpPr txBox="1"/>
          <p:nvPr/>
        </p:nvSpPr>
        <p:spPr>
          <a:xfrm>
            <a:off x="5637663" y="1124744"/>
            <a:ext cx="5309162"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u="sng">
                <a:solidFill>
                  <a:srgbClr val="0563C1"/>
                </a:solidFill>
                <a:uFill>
                  <a:solidFill>
                    <a:srgbClr val="0563C1"/>
                  </a:solidFill>
                </a:uFill>
                <a:hlinkClick r:id="rId5"/>
              </a:defRPr>
            </a:lvl1pPr>
          </a:lstStyle>
          <a:p>
            <a:pPr>
              <a:defRPr u="none">
                <a:solidFill>
                  <a:srgbClr val="000000"/>
                </a:solidFill>
                <a:uFillTx/>
              </a:defRPr>
            </a:pPr>
            <a:r>
              <a:rPr u="sng">
                <a:solidFill>
                  <a:srgbClr val="0563C1"/>
                </a:solidFill>
                <a:uFill>
                  <a:solidFill>
                    <a:srgbClr val="0563C1"/>
                  </a:solidFill>
                </a:uFill>
                <a:hlinkClick r:id="rId5"/>
              </a:rPr>
              <a:t>Software Package Data Exchange (SPDX) License List</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Title 1"/>
          <p:cNvSpPr txBox="1">
            <a:spLocks noGrp="1"/>
          </p:cNvSpPr>
          <p:nvPr>
            <p:ph type="title"/>
          </p:nvPr>
        </p:nvSpPr>
        <p:spPr>
          <a:xfrm>
            <a:off x="4967793" y="298777"/>
            <a:ext cx="6798824" cy="1099702"/>
          </a:xfrm>
          <a:prstGeom prst="rect">
            <a:avLst/>
          </a:prstGeom>
        </p:spPr>
        <p:txBody>
          <a:bodyPr/>
          <a:lstStyle>
            <a:lvl1pPr>
              <a:defRPr sz="3800"/>
            </a:lvl1pPr>
          </a:lstStyle>
          <a:p>
            <a:r>
              <a:t>Open licenses for software</a:t>
            </a:r>
          </a:p>
        </p:txBody>
      </p:sp>
      <p:sp>
        <p:nvSpPr>
          <p:cNvPr id="820"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21" name="TextBox 9"/>
          <p:cNvSpPr txBox="1"/>
          <p:nvPr/>
        </p:nvSpPr>
        <p:spPr>
          <a:xfrm>
            <a:off x="616616" y="536227"/>
            <a:ext cx="3375711" cy="25469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(no copyleft) </a:t>
            </a:r>
          </a:p>
          <a:p>
            <a:pPr marL="457200" indent="-457200">
              <a:spcBef>
                <a:spcPts val="600"/>
              </a:spcBef>
              <a:buSzPct val="100000"/>
              <a:buFont typeface="Arial"/>
              <a:buChar char="•"/>
              <a:defRPr sz="2900"/>
            </a:pPr>
            <a:r>
              <a:t>MIT License </a:t>
            </a:r>
          </a:p>
          <a:p>
            <a:pPr marL="457200" indent="-457200">
              <a:spcBef>
                <a:spcPts val="600"/>
              </a:spcBef>
              <a:buSzPct val="100000"/>
              <a:buFont typeface="Arial"/>
              <a:buChar char="•"/>
              <a:defRPr sz="2900"/>
            </a:pPr>
            <a:r>
              <a:t>BSD</a:t>
            </a:r>
          </a:p>
          <a:p>
            <a:pPr marL="457200" indent="-457200">
              <a:spcBef>
                <a:spcPts val="600"/>
              </a:spcBef>
              <a:buSzPct val="100000"/>
              <a:buFont typeface="Arial"/>
              <a:buChar char="•"/>
              <a:defRPr sz="2900"/>
            </a:pPr>
            <a:r>
              <a:t>Apache</a:t>
            </a:r>
          </a:p>
        </p:txBody>
      </p:sp>
      <p:pic>
        <p:nvPicPr>
          <p:cNvPr id="822" name="Picture 2" descr="Picture 2"/>
          <p:cNvPicPr>
            <a:picLocks noChangeAspect="1"/>
          </p:cNvPicPr>
          <p:nvPr/>
        </p:nvPicPr>
        <p:blipFill>
          <a:blip r:embed="rId2"/>
          <a:stretch>
            <a:fillRect/>
          </a:stretch>
        </p:blipFill>
        <p:spPr>
          <a:xfrm>
            <a:off x="1847527" y="5197163"/>
            <a:ext cx="547597" cy="906557"/>
          </a:xfrm>
          <a:prstGeom prst="rect">
            <a:avLst/>
          </a:prstGeom>
          <a:ln w="12700">
            <a:miter lim="400000"/>
          </a:ln>
        </p:spPr>
      </p:pic>
      <p:pic>
        <p:nvPicPr>
          <p:cNvPr id="823" name="Picture 3" descr="Picture 3"/>
          <p:cNvPicPr>
            <a:picLocks noChangeAspect="1"/>
          </p:cNvPicPr>
          <p:nvPr/>
        </p:nvPicPr>
        <p:blipFill>
          <a:blip r:embed="rId3"/>
          <a:stretch>
            <a:fillRect/>
          </a:stretch>
        </p:blipFill>
        <p:spPr>
          <a:xfrm>
            <a:off x="585835" y="5299507"/>
            <a:ext cx="1051815" cy="785492"/>
          </a:xfrm>
          <a:prstGeom prst="rect">
            <a:avLst/>
          </a:prstGeom>
          <a:ln w="12700">
            <a:miter lim="400000"/>
          </a:ln>
        </p:spPr>
      </p:pic>
      <p:pic>
        <p:nvPicPr>
          <p:cNvPr id="824" name="Picture 16" descr="Picture 16"/>
          <p:cNvPicPr>
            <a:picLocks noChangeAspect="1"/>
          </p:cNvPicPr>
          <p:nvPr/>
        </p:nvPicPr>
        <p:blipFill>
          <a:blip r:embed="rId4"/>
          <a:stretch>
            <a:fillRect/>
          </a:stretch>
        </p:blipFill>
        <p:spPr>
          <a:xfrm>
            <a:off x="2514293" y="5431242"/>
            <a:ext cx="1255894" cy="588542"/>
          </a:xfrm>
          <a:prstGeom prst="rect">
            <a:avLst/>
          </a:prstGeom>
          <a:ln w="12700">
            <a:miter lim="400000"/>
          </a:ln>
        </p:spPr>
      </p:pic>
      <p:sp>
        <p:nvSpPr>
          <p:cNvPr id="825" name="TextBox 17"/>
          <p:cNvSpPr txBox="1"/>
          <p:nvPr/>
        </p:nvSpPr>
        <p:spPr>
          <a:xfrm>
            <a:off x="4369784" y="1964284"/>
            <a:ext cx="3375710" cy="15055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(low copyleft) </a:t>
            </a:r>
          </a:p>
          <a:p>
            <a:pPr marL="457200" indent="-457200">
              <a:spcBef>
                <a:spcPts val="600"/>
              </a:spcBef>
              <a:buSzPct val="100000"/>
              <a:buFont typeface="Arial"/>
              <a:buChar char="•"/>
              <a:defRPr sz="2900"/>
            </a:pPr>
            <a:r>
              <a:t>CeCILL </a:t>
            </a:r>
          </a:p>
        </p:txBody>
      </p:sp>
      <p:pic>
        <p:nvPicPr>
          <p:cNvPr id="826" name="Picture 8" descr="Picture 8"/>
          <p:cNvPicPr>
            <a:picLocks noChangeAspect="1"/>
          </p:cNvPicPr>
          <p:nvPr/>
        </p:nvPicPr>
        <p:blipFill>
          <a:blip r:embed="rId5"/>
          <a:stretch>
            <a:fillRect/>
          </a:stretch>
        </p:blipFill>
        <p:spPr>
          <a:xfrm>
            <a:off x="4765111" y="5391429"/>
            <a:ext cx="1425322" cy="712291"/>
          </a:xfrm>
          <a:prstGeom prst="rect">
            <a:avLst/>
          </a:prstGeom>
          <a:ln w="12700">
            <a:miter lim="400000"/>
          </a:ln>
        </p:spPr>
      </p:pic>
      <p:sp>
        <p:nvSpPr>
          <p:cNvPr id="827" name="TextBox 4"/>
          <p:cNvSpPr txBox="1"/>
          <p:nvPr/>
        </p:nvSpPr>
        <p:spPr>
          <a:xfrm>
            <a:off x="5637663" y="1124744"/>
            <a:ext cx="5309162"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u="sng">
                <a:solidFill>
                  <a:srgbClr val="0563C1"/>
                </a:solidFill>
                <a:uFill>
                  <a:solidFill>
                    <a:srgbClr val="0563C1"/>
                  </a:solidFill>
                </a:uFill>
                <a:hlinkClick r:id="rId6"/>
              </a:defRPr>
            </a:lvl1pPr>
          </a:lstStyle>
          <a:p>
            <a:pPr>
              <a:defRPr u="none">
                <a:solidFill>
                  <a:srgbClr val="000000"/>
                </a:solidFill>
                <a:uFillTx/>
              </a:defRPr>
            </a:pPr>
            <a:r>
              <a:rPr u="sng">
                <a:solidFill>
                  <a:srgbClr val="0563C1"/>
                </a:solidFill>
                <a:uFill>
                  <a:solidFill>
                    <a:srgbClr val="0563C1"/>
                  </a:solidFill>
                </a:uFill>
                <a:hlinkClick r:id="rId6"/>
              </a:rPr>
              <a:t>Software Package Data Exchange (SPDX) License List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551383" y="294678"/>
            <a:ext cx="11233250" cy="1118099"/>
          </a:xfrm>
          <a:prstGeom prst="rect">
            <a:avLst/>
          </a:prstGeom>
        </p:spPr>
        <p:txBody>
          <a:bodyPr/>
          <a:lstStyle>
            <a:lvl1pPr>
              <a:defRPr sz="4000"/>
            </a:lvl1pPr>
          </a:lstStyle>
          <a:p>
            <a:r>
              <a:t>Why license your research output?</a:t>
            </a:r>
          </a:p>
        </p:txBody>
      </p:sp>
      <p:sp>
        <p:nvSpPr>
          <p:cNvPr id="142" name="TextBox 9"/>
          <p:cNvSpPr txBox="1"/>
          <p:nvPr/>
        </p:nvSpPr>
        <p:spPr>
          <a:xfrm>
            <a:off x="7581880" y="5949279"/>
            <a:ext cx="4301049"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t>Image from Flickr, licensed CC0 (</a:t>
            </a:r>
            <a:r>
              <a:rPr u="sng">
                <a:solidFill>
                  <a:srgbClr val="0563C1"/>
                </a:solidFill>
                <a:uFill>
                  <a:solidFill>
                    <a:srgbClr val="0563C1"/>
                  </a:solidFill>
                </a:uFill>
                <a:hlinkClick r:id="rId2"/>
              </a:rPr>
              <a:t>https://flic.kr/p/6kHZ9r</a:t>
            </a:r>
            <a:r>
              <a:t>) </a:t>
            </a:r>
          </a:p>
        </p:txBody>
      </p:sp>
      <p:pic>
        <p:nvPicPr>
          <p:cNvPr id="143" name="Picture 11" descr="Picture 11"/>
          <p:cNvPicPr>
            <a:picLocks noChangeAspect="1"/>
          </p:cNvPicPr>
          <p:nvPr/>
        </p:nvPicPr>
        <p:blipFill>
          <a:blip r:embed="rId3"/>
          <a:srcRect l="31886" t="16401" r="5902" b="24800"/>
          <a:stretch>
            <a:fillRect/>
          </a:stretch>
        </p:blipFill>
        <p:spPr>
          <a:xfrm>
            <a:off x="1415480" y="1526202"/>
            <a:ext cx="3744418" cy="2654271"/>
          </a:xfrm>
          <a:prstGeom prst="rect">
            <a:avLst/>
          </a:prstGeom>
          <a:ln w="12700">
            <a:miter lim="400000"/>
          </a:ln>
        </p:spPr>
      </p:pic>
      <p:grpSp>
        <p:nvGrpSpPr>
          <p:cNvPr id="146" name="Group 14"/>
          <p:cNvGrpSpPr/>
          <p:nvPr/>
        </p:nvGrpSpPr>
        <p:grpSpPr>
          <a:xfrm>
            <a:off x="6816080" y="1526202"/>
            <a:ext cx="3744417" cy="2654271"/>
            <a:chOff x="0" y="0"/>
            <a:chExt cx="3744416" cy="2654269"/>
          </a:xfrm>
        </p:grpSpPr>
        <p:pic>
          <p:nvPicPr>
            <p:cNvPr id="144" name="Picture 12" descr="Picture 12"/>
            <p:cNvPicPr>
              <a:picLocks noChangeAspect="1"/>
            </p:cNvPicPr>
            <p:nvPr/>
          </p:nvPicPr>
          <p:blipFill>
            <a:blip r:embed="rId3"/>
            <a:srcRect l="31886" t="16401" r="5902" b="24800"/>
            <a:stretch>
              <a:fillRect/>
            </a:stretch>
          </p:blipFill>
          <p:spPr>
            <a:xfrm>
              <a:off x="0" y="-1"/>
              <a:ext cx="3744416" cy="2654271"/>
            </a:xfrm>
            <a:prstGeom prst="rect">
              <a:avLst/>
            </a:prstGeom>
            <a:ln w="12700" cap="flat">
              <a:noFill/>
              <a:miter lim="400000"/>
            </a:ln>
            <a:effectLst/>
          </p:spPr>
        </p:pic>
        <p:sp>
          <p:nvSpPr>
            <p:cNvPr id="145" name="TextBox 13"/>
            <p:cNvSpPr txBox="1"/>
            <p:nvPr/>
          </p:nvSpPr>
          <p:spPr>
            <a:xfrm rot="497750">
              <a:off x="1048501" y="739512"/>
              <a:ext cx="1313752" cy="637541"/>
            </a:xfrm>
            <a:prstGeom prst="rect">
              <a:avLst/>
            </a:prstGeom>
            <a:solidFill>
              <a:srgbClr val="EDEDE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400">
                  <a:latin typeface="Congenial Black"/>
                  <a:ea typeface="Congenial Black"/>
                  <a:cs typeface="Congenial Black"/>
                  <a:sym typeface="Congenial Black"/>
                </a:defRPr>
              </a:pPr>
              <a:r>
                <a:t>FREE</a:t>
              </a:r>
            </a:p>
            <a:p>
              <a:pPr algn="ctr">
                <a:defRPr sz="1200">
                  <a:latin typeface="Congenial"/>
                  <a:ea typeface="Congenial"/>
                  <a:cs typeface="Congenial"/>
                  <a:sym typeface="Congenial"/>
                </a:defRPr>
              </a:pPr>
              <a:r>
                <a:t>to a good home</a:t>
              </a:r>
            </a:p>
          </p:txBody>
        </p:sp>
      </p:grpSp>
      <p:sp>
        <p:nvSpPr>
          <p:cNvPr id="147"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Title 1"/>
          <p:cNvSpPr txBox="1">
            <a:spLocks noGrp="1"/>
          </p:cNvSpPr>
          <p:nvPr>
            <p:ph type="title"/>
          </p:nvPr>
        </p:nvSpPr>
        <p:spPr>
          <a:xfrm>
            <a:off x="4967793" y="298777"/>
            <a:ext cx="6798824" cy="1099702"/>
          </a:xfrm>
          <a:prstGeom prst="rect">
            <a:avLst/>
          </a:prstGeom>
        </p:spPr>
        <p:txBody>
          <a:bodyPr/>
          <a:lstStyle>
            <a:lvl1pPr>
              <a:defRPr sz="3800"/>
            </a:lvl1pPr>
          </a:lstStyle>
          <a:p>
            <a:r>
              <a:t>Open licenses for software</a:t>
            </a:r>
          </a:p>
        </p:txBody>
      </p:sp>
      <p:sp>
        <p:nvSpPr>
          <p:cNvPr id="830"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31" name="TextBox 9"/>
          <p:cNvSpPr txBox="1"/>
          <p:nvPr/>
        </p:nvSpPr>
        <p:spPr>
          <a:xfrm>
            <a:off x="616616" y="536227"/>
            <a:ext cx="3375711" cy="25469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(no copyleft) </a:t>
            </a:r>
          </a:p>
          <a:p>
            <a:pPr marL="457200" indent="-457200">
              <a:spcBef>
                <a:spcPts val="600"/>
              </a:spcBef>
              <a:buSzPct val="100000"/>
              <a:buFont typeface="Arial"/>
              <a:buChar char="•"/>
              <a:defRPr sz="2900"/>
            </a:pPr>
            <a:r>
              <a:t>MIT License </a:t>
            </a:r>
          </a:p>
          <a:p>
            <a:pPr marL="457200" indent="-457200">
              <a:spcBef>
                <a:spcPts val="600"/>
              </a:spcBef>
              <a:buSzPct val="100000"/>
              <a:buFont typeface="Arial"/>
              <a:buChar char="•"/>
              <a:defRPr sz="2900"/>
            </a:pPr>
            <a:r>
              <a:t>BSD</a:t>
            </a:r>
          </a:p>
          <a:p>
            <a:pPr marL="457200" indent="-457200">
              <a:spcBef>
                <a:spcPts val="600"/>
              </a:spcBef>
              <a:buSzPct val="100000"/>
              <a:buFont typeface="Arial"/>
              <a:buChar char="•"/>
              <a:defRPr sz="2900"/>
            </a:pPr>
            <a:r>
              <a:t>Apache</a:t>
            </a:r>
          </a:p>
        </p:txBody>
      </p:sp>
      <p:pic>
        <p:nvPicPr>
          <p:cNvPr id="832" name="Picture 2" descr="Picture 2"/>
          <p:cNvPicPr>
            <a:picLocks noChangeAspect="1"/>
          </p:cNvPicPr>
          <p:nvPr/>
        </p:nvPicPr>
        <p:blipFill>
          <a:blip r:embed="rId2"/>
          <a:stretch>
            <a:fillRect/>
          </a:stretch>
        </p:blipFill>
        <p:spPr>
          <a:xfrm>
            <a:off x="1847527" y="5197163"/>
            <a:ext cx="547597" cy="906557"/>
          </a:xfrm>
          <a:prstGeom prst="rect">
            <a:avLst/>
          </a:prstGeom>
          <a:ln w="12700">
            <a:miter lim="400000"/>
          </a:ln>
        </p:spPr>
      </p:pic>
      <p:pic>
        <p:nvPicPr>
          <p:cNvPr id="833" name="Picture 3" descr="Picture 3"/>
          <p:cNvPicPr>
            <a:picLocks noChangeAspect="1"/>
          </p:cNvPicPr>
          <p:nvPr/>
        </p:nvPicPr>
        <p:blipFill>
          <a:blip r:embed="rId3"/>
          <a:stretch>
            <a:fillRect/>
          </a:stretch>
        </p:blipFill>
        <p:spPr>
          <a:xfrm>
            <a:off x="585835" y="5299507"/>
            <a:ext cx="1051815" cy="785492"/>
          </a:xfrm>
          <a:prstGeom prst="rect">
            <a:avLst/>
          </a:prstGeom>
          <a:ln w="12700">
            <a:miter lim="400000"/>
          </a:ln>
        </p:spPr>
      </p:pic>
      <p:pic>
        <p:nvPicPr>
          <p:cNvPr id="834" name="Picture 16" descr="Picture 16"/>
          <p:cNvPicPr>
            <a:picLocks noChangeAspect="1"/>
          </p:cNvPicPr>
          <p:nvPr/>
        </p:nvPicPr>
        <p:blipFill>
          <a:blip r:embed="rId4"/>
          <a:stretch>
            <a:fillRect/>
          </a:stretch>
        </p:blipFill>
        <p:spPr>
          <a:xfrm>
            <a:off x="2514293" y="5431242"/>
            <a:ext cx="1255894" cy="588542"/>
          </a:xfrm>
          <a:prstGeom prst="rect">
            <a:avLst/>
          </a:prstGeom>
          <a:ln w="12700">
            <a:miter lim="400000"/>
          </a:ln>
        </p:spPr>
      </p:pic>
      <p:sp>
        <p:nvSpPr>
          <p:cNvPr id="835" name="TextBox 17"/>
          <p:cNvSpPr txBox="1"/>
          <p:nvPr/>
        </p:nvSpPr>
        <p:spPr>
          <a:xfrm>
            <a:off x="4369784" y="1964284"/>
            <a:ext cx="3375710" cy="15055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(low copyleft) </a:t>
            </a:r>
          </a:p>
          <a:p>
            <a:pPr marL="457200" indent="-457200">
              <a:spcBef>
                <a:spcPts val="600"/>
              </a:spcBef>
              <a:buSzPct val="100000"/>
              <a:buFont typeface="Arial"/>
              <a:buChar char="•"/>
              <a:defRPr sz="2900"/>
            </a:pPr>
            <a:r>
              <a:t>CeCILL </a:t>
            </a:r>
          </a:p>
        </p:txBody>
      </p:sp>
      <p:pic>
        <p:nvPicPr>
          <p:cNvPr id="836" name="Picture 8" descr="Picture 8"/>
          <p:cNvPicPr>
            <a:picLocks noChangeAspect="1"/>
          </p:cNvPicPr>
          <p:nvPr/>
        </p:nvPicPr>
        <p:blipFill>
          <a:blip r:embed="rId5"/>
          <a:stretch>
            <a:fillRect/>
          </a:stretch>
        </p:blipFill>
        <p:spPr>
          <a:xfrm>
            <a:off x="4765111" y="5391429"/>
            <a:ext cx="1425322" cy="712291"/>
          </a:xfrm>
          <a:prstGeom prst="rect">
            <a:avLst/>
          </a:prstGeom>
          <a:ln w="12700">
            <a:miter lim="400000"/>
          </a:ln>
        </p:spPr>
      </p:pic>
      <p:pic>
        <p:nvPicPr>
          <p:cNvPr id="837" name="Picture 13" descr="Picture 13"/>
          <p:cNvPicPr>
            <a:picLocks noChangeAspect="1"/>
          </p:cNvPicPr>
          <p:nvPr/>
        </p:nvPicPr>
        <p:blipFill>
          <a:blip r:embed="rId6"/>
          <a:stretch>
            <a:fillRect/>
          </a:stretch>
        </p:blipFill>
        <p:spPr>
          <a:xfrm>
            <a:off x="7575574" y="5431242"/>
            <a:ext cx="1162238" cy="653756"/>
          </a:xfrm>
          <a:prstGeom prst="rect">
            <a:avLst/>
          </a:prstGeom>
          <a:ln w="12700">
            <a:miter lim="400000"/>
          </a:ln>
        </p:spPr>
      </p:pic>
      <p:pic>
        <p:nvPicPr>
          <p:cNvPr id="838" name="Picture 11" descr="Picture 11"/>
          <p:cNvPicPr>
            <a:picLocks noChangeAspect="1"/>
          </p:cNvPicPr>
          <p:nvPr/>
        </p:nvPicPr>
        <p:blipFill>
          <a:blip r:embed="rId7"/>
          <a:stretch>
            <a:fillRect/>
          </a:stretch>
        </p:blipFill>
        <p:spPr>
          <a:xfrm>
            <a:off x="10426506" y="5431242"/>
            <a:ext cx="1521366" cy="632084"/>
          </a:xfrm>
          <a:prstGeom prst="rect">
            <a:avLst/>
          </a:prstGeom>
          <a:ln w="12700">
            <a:miter lim="400000"/>
          </a:ln>
        </p:spPr>
      </p:pic>
      <p:pic>
        <p:nvPicPr>
          <p:cNvPr id="839" name="Picture 12" descr="Picture 12"/>
          <p:cNvPicPr>
            <a:picLocks noChangeAspect="1"/>
          </p:cNvPicPr>
          <p:nvPr/>
        </p:nvPicPr>
        <p:blipFill>
          <a:blip r:embed="rId8"/>
          <a:stretch>
            <a:fillRect/>
          </a:stretch>
        </p:blipFill>
        <p:spPr>
          <a:xfrm>
            <a:off x="8891771" y="5413664"/>
            <a:ext cx="1536413" cy="671335"/>
          </a:xfrm>
          <a:prstGeom prst="rect">
            <a:avLst/>
          </a:prstGeom>
          <a:ln w="12700">
            <a:miter lim="400000"/>
          </a:ln>
        </p:spPr>
      </p:pic>
      <p:grpSp>
        <p:nvGrpSpPr>
          <p:cNvPr id="842" name="Group 37"/>
          <p:cNvGrpSpPr/>
          <p:nvPr/>
        </p:nvGrpSpPr>
        <p:grpSpPr>
          <a:xfrm>
            <a:off x="8122952" y="2400729"/>
            <a:ext cx="3452432" cy="1911807"/>
            <a:chOff x="0" y="0"/>
            <a:chExt cx="3452430" cy="1911806"/>
          </a:xfrm>
        </p:grpSpPr>
        <p:sp>
          <p:nvSpPr>
            <p:cNvPr id="840" name="TextBox 20"/>
            <p:cNvSpPr txBox="1"/>
            <p:nvPr/>
          </p:nvSpPr>
          <p:spPr>
            <a:xfrm>
              <a:off x="0" y="0"/>
              <a:ext cx="3452431" cy="1911807"/>
            </a:xfrm>
            <a:prstGeom prst="rect">
              <a:avLst/>
            </a:prstGeom>
            <a:noFill/>
            <a:ln w="9525" cap="flat">
              <a:solidFill>
                <a:srgbClr val="44546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600"/>
                </a:spcBef>
                <a:defRPr sz="2900"/>
              </a:pPr>
              <a:r>
                <a:t>Open source licenses </a:t>
              </a:r>
            </a:p>
            <a:p>
              <a:pPr>
                <a:spcBef>
                  <a:spcPts val="600"/>
                </a:spcBef>
                <a:defRPr sz="2900"/>
              </a:pPr>
              <a:r>
                <a:t>(copyleft) </a:t>
              </a:r>
            </a:p>
            <a:p>
              <a:pPr marL="457200" indent="-457200">
                <a:spcBef>
                  <a:spcPts val="600"/>
                </a:spcBef>
                <a:buSzPct val="100000"/>
                <a:buFont typeface="Arial"/>
                <a:buChar char="•"/>
                <a:defRPr sz="2900"/>
              </a:pPr>
              <a:r>
                <a:t>GNU</a:t>
              </a:r>
            </a:p>
          </p:txBody>
        </p:sp>
        <p:sp>
          <p:nvSpPr>
            <p:cNvPr id="841" name="TextBox 36"/>
            <p:cNvSpPr txBox="1"/>
            <p:nvPr/>
          </p:nvSpPr>
          <p:spPr>
            <a:xfrm>
              <a:off x="1769042" y="852035"/>
              <a:ext cx="1444393" cy="9753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457200" indent="-457200">
                <a:spcBef>
                  <a:spcPts val="600"/>
                </a:spcBef>
                <a:buSzPct val="100000"/>
                <a:buFont typeface="Arial"/>
                <a:buChar char="•"/>
                <a:defRPr sz="2900"/>
              </a:pPr>
              <a:r>
                <a:t>AGPL </a:t>
              </a:r>
            </a:p>
            <a:p>
              <a:pPr marL="457200" indent="-457200">
                <a:spcBef>
                  <a:spcPts val="600"/>
                </a:spcBef>
                <a:buSzPct val="100000"/>
                <a:buFont typeface="Arial"/>
                <a:buChar char="•"/>
                <a:defRPr sz="2900"/>
              </a:pPr>
              <a:r>
                <a:t>LGPL</a:t>
              </a:r>
            </a:p>
          </p:txBody>
        </p:sp>
      </p:grpSp>
      <p:sp>
        <p:nvSpPr>
          <p:cNvPr id="843" name="TextBox 4"/>
          <p:cNvSpPr txBox="1"/>
          <p:nvPr/>
        </p:nvSpPr>
        <p:spPr>
          <a:xfrm>
            <a:off x="5637663" y="1124744"/>
            <a:ext cx="5309162"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u="sng">
                <a:solidFill>
                  <a:srgbClr val="0563C1"/>
                </a:solidFill>
                <a:uFill>
                  <a:solidFill>
                    <a:srgbClr val="0563C1"/>
                  </a:solidFill>
                </a:uFill>
                <a:hlinkClick r:id="rId9"/>
              </a:defRPr>
            </a:lvl1pPr>
          </a:lstStyle>
          <a:p>
            <a:pPr>
              <a:defRPr u="none">
                <a:solidFill>
                  <a:srgbClr val="000000"/>
                </a:solidFill>
                <a:uFillTx/>
              </a:defRPr>
            </a:pPr>
            <a:r>
              <a:rPr u="sng">
                <a:solidFill>
                  <a:srgbClr val="0563C1"/>
                </a:solidFill>
                <a:uFill>
                  <a:solidFill>
                    <a:srgbClr val="0563C1"/>
                  </a:solidFill>
                </a:uFill>
                <a:hlinkClick r:id="rId9"/>
              </a:rPr>
              <a:t>Software Package Data Exchange (SPDX) License List</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Title 1"/>
          <p:cNvSpPr txBox="1">
            <a:spLocks noGrp="1"/>
          </p:cNvSpPr>
          <p:nvPr>
            <p:ph type="title"/>
          </p:nvPr>
        </p:nvSpPr>
        <p:spPr>
          <a:xfrm>
            <a:off x="4967793" y="298777"/>
            <a:ext cx="6798824" cy="1099702"/>
          </a:xfrm>
          <a:prstGeom prst="rect">
            <a:avLst/>
          </a:prstGeom>
        </p:spPr>
        <p:txBody>
          <a:bodyPr/>
          <a:lstStyle>
            <a:lvl1pPr>
              <a:defRPr sz="3800"/>
            </a:lvl1pPr>
          </a:lstStyle>
          <a:p>
            <a:r>
              <a:t>Open licenses for software</a:t>
            </a:r>
          </a:p>
        </p:txBody>
      </p:sp>
      <p:sp>
        <p:nvSpPr>
          <p:cNvPr id="846" name="TextBox 5"/>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847" name="TextBox 9"/>
          <p:cNvSpPr txBox="1"/>
          <p:nvPr/>
        </p:nvSpPr>
        <p:spPr>
          <a:xfrm>
            <a:off x="616616" y="536227"/>
            <a:ext cx="3375711" cy="25469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(no copyleft) </a:t>
            </a:r>
          </a:p>
          <a:p>
            <a:pPr marL="457200" indent="-457200">
              <a:spcBef>
                <a:spcPts val="600"/>
              </a:spcBef>
              <a:buSzPct val="100000"/>
              <a:buFont typeface="Arial"/>
              <a:buChar char="•"/>
              <a:defRPr sz="2900"/>
            </a:pPr>
            <a:r>
              <a:t>MIT License </a:t>
            </a:r>
          </a:p>
          <a:p>
            <a:pPr marL="457200" indent="-457200">
              <a:spcBef>
                <a:spcPts val="600"/>
              </a:spcBef>
              <a:buSzPct val="100000"/>
              <a:buFont typeface="Arial"/>
              <a:buChar char="•"/>
              <a:defRPr sz="2900"/>
            </a:pPr>
            <a:r>
              <a:t>BSD</a:t>
            </a:r>
          </a:p>
          <a:p>
            <a:pPr marL="457200" indent="-457200">
              <a:spcBef>
                <a:spcPts val="600"/>
              </a:spcBef>
              <a:buSzPct val="100000"/>
              <a:buFont typeface="Arial"/>
              <a:buChar char="•"/>
              <a:defRPr sz="2900"/>
            </a:pPr>
            <a:r>
              <a:t>Apache</a:t>
            </a:r>
          </a:p>
        </p:txBody>
      </p:sp>
      <p:pic>
        <p:nvPicPr>
          <p:cNvPr id="848" name="Picture 2" descr="Picture 2"/>
          <p:cNvPicPr>
            <a:picLocks noChangeAspect="1"/>
          </p:cNvPicPr>
          <p:nvPr/>
        </p:nvPicPr>
        <p:blipFill>
          <a:blip r:embed="rId2"/>
          <a:stretch>
            <a:fillRect/>
          </a:stretch>
        </p:blipFill>
        <p:spPr>
          <a:xfrm>
            <a:off x="1847527" y="5197163"/>
            <a:ext cx="547597" cy="906557"/>
          </a:xfrm>
          <a:prstGeom prst="rect">
            <a:avLst/>
          </a:prstGeom>
          <a:ln w="12700">
            <a:miter lim="400000"/>
          </a:ln>
        </p:spPr>
      </p:pic>
      <p:pic>
        <p:nvPicPr>
          <p:cNvPr id="849" name="Picture 3" descr="Picture 3"/>
          <p:cNvPicPr>
            <a:picLocks noChangeAspect="1"/>
          </p:cNvPicPr>
          <p:nvPr/>
        </p:nvPicPr>
        <p:blipFill>
          <a:blip r:embed="rId3"/>
          <a:stretch>
            <a:fillRect/>
          </a:stretch>
        </p:blipFill>
        <p:spPr>
          <a:xfrm>
            <a:off x="585835" y="5299507"/>
            <a:ext cx="1051815" cy="785492"/>
          </a:xfrm>
          <a:prstGeom prst="rect">
            <a:avLst/>
          </a:prstGeom>
          <a:ln w="12700">
            <a:miter lim="400000"/>
          </a:ln>
        </p:spPr>
      </p:pic>
      <p:pic>
        <p:nvPicPr>
          <p:cNvPr id="850" name="Picture 16" descr="Picture 16"/>
          <p:cNvPicPr>
            <a:picLocks noChangeAspect="1"/>
          </p:cNvPicPr>
          <p:nvPr/>
        </p:nvPicPr>
        <p:blipFill>
          <a:blip r:embed="rId4"/>
          <a:stretch>
            <a:fillRect/>
          </a:stretch>
        </p:blipFill>
        <p:spPr>
          <a:xfrm>
            <a:off x="2514293" y="5431242"/>
            <a:ext cx="1255894" cy="588542"/>
          </a:xfrm>
          <a:prstGeom prst="rect">
            <a:avLst/>
          </a:prstGeom>
          <a:ln w="12700">
            <a:miter lim="400000"/>
          </a:ln>
        </p:spPr>
      </p:pic>
      <p:sp>
        <p:nvSpPr>
          <p:cNvPr id="851" name="TextBox 17"/>
          <p:cNvSpPr txBox="1"/>
          <p:nvPr/>
        </p:nvSpPr>
        <p:spPr>
          <a:xfrm>
            <a:off x="4369784" y="1964284"/>
            <a:ext cx="3375710" cy="1505581"/>
          </a:xfrm>
          <a:prstGeom prst="rect">
            <a:avLst/>
          </a:prstGeom>
          <a:ln>
            <a:solidFill>
              <a:srgbClr val="44546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900"/>
            </a:pPr>
            <a:r>
              <a:t>Open source licenses </a:t>
            </a:r>
          </a:p>
          <a:p>
            <a:pPr>
              <a:spcBef>
                <a:spcPts val="600"/>
              </a:spcBef>
              <a:defRPr sz="2900"/>
            </a:pPr>
            <a:r>
              <a:t>(low copyleft) </a:t>
            </a:r>
          </a:p>
          <a:p>
            <a:pPr marL="457200" indent="-457200">
              <a:spcBef>
                <a:spcPts val="600"/>
              </a:spcBef>
              <a:buSzPct val="100000"/>
              <a:buFont typeface="Arial"/>
              <a:buChar char="•"/>
              <a:defRPr sz="2900"/>
            </a:pPr>
            <a:r>
              <a:t>CeCILL </a:t>
            </a:r>
          </a:p>
        </p:txBody>
      </p:sp>
      <p:pic>
        <p:nvPicPr>
          <p:cNvPr id="852" name="Picture 8" descr="Picture 8"/>
          <p:cNvPicPr>
            <a:picLocks noChangeAspect="1"/>
          </p:cNvPicPr>
          <p:nvPr/>
        </p:nvPicPr>
        <p:blipFill>
          <a:blip r:embed="rId5"/>
          <a:stretch>
            <a:fillRect/>
          </a:stretch>
        </p:blipFill>
        <p:spPr>
          <a:xfrm>
            <a:off x="4765111" y="5391429"/>
            <a:ext cx="1425322" cy="712291"/>
          </a:xfrm>
          <a:prstGeom prst="rect">
            <a:avLst/>
          </a:prstGeom>
          <a:ln w="12700">
            <a:miter lim="400000"/>
          </a:ln>
        </p:spPr>
      </p:pic>
      <p:pic>
        <p:nvPicPr>
          <p:cNvPr id="853" name="Picture 13" descr="Picture 13"/>
          <p:cNvPicPr>
            <a:picLocks noChangeAspect="1"/>
          </p:cNvPicPr>
          <p:nvPr/>
        </p:nvPicPr>
        <p:blipFill>
          <a:blip r:embed="rId6"/>
          <a:stretch>
            <a:fillRect/>
          </a:stretch>
        </p:blipFill>
        <p:spPr>
          <a:xfrm>
            <a:off x="7575574" y="5431242"/>
            <a:ext cx="1162238" cy="653756"/>
          </a:xfrm>
          <a:prstGeom prst="rect">
            <a:avLst/>
          </a:prstGeom>
          <a:ln w="12700">
            <a:miter lim="400000"/>
          </a:ln>
        </p:spPr>
      </p:pic>
      <p:pic>
        <p:nvPicPr>
          <p:cNvPr id="854" name="Picture 11" descr="Picture 11"/>
          <p:cNvPicPr>
            <a:picLocks noChangeAspect="1"/>
          </p:cNvPicPr>
          <p:nvPr/>
        </p:nvPicPr>
        <p:blipFill>
          <a:blip r:embed="rId7"/>
          <a:stretch>
            <a:fillRect/>
          </a:stretch>
        </p:blipFill>
        <p:spPr>
          <a:xfrm>
            <a:off x="10426506" y="5431242"/>
            <a:ext cx="1521366" cy="632084"/>
          </a:xfrm>
          <a:prstGeom prst="rect">
            <a:avLst/>
          </a:prstGeom>
          <a:ln w="12700">
            <a:miter lim="400000"/>
          </a:ln>
        </p:spPr>
      </p:pic>
      <p:pic>
        <p:nvPicPr>
          <p:cNvPr id="855" name="Picture 12" descr="Picture 12"/>
          <p:cNvPicPr>
            <a:picLocks noChangeAspect="1"/>
          </p:cNvPicPr>
          <p:nvPr/>
        </p:nvPicPr>
        <p:blipFill>
          <a:blip r:embed="rId8"/>
          <a:stretch>
            <a:fillRect/>
          </a:stretch>
        </p:blipFill>
        <p:spPr>
          <a:xfrm>
            <a:off x="8891771" y="5413664"/>
            <a:ext cx="1536413" cy="671335"/>
          </a:xfrm>
          <a:prstGeom prst="rect">
            <a:avLst/>
          </a:prstGeom>
          <a:ln w="12700">
            <a:miter lim="400000"/>
          </a:ln>
        </p:spPr>
      </p:pic>
      <p:cxnSp>
        <p:nvCxnSpPr>
          <p:cNvPr id="856" name="Straight Arrow Connector 23"/>
          <p:cNvCxnSpPr>
            <a:stCxn id="858" idx="0"/>
            <a:endCxn id="857" idx="0"/>
          </p:cNvCxnSpPr>
          <p:nvPr/>
        </p:nvCxnSpPr>
        <p:spPr>
          <a:xfrm flipH="1" flipV="1">
            <a:off x="1237908" y="3886655"/>
            <a:ext cx="7976561" cy="928339"/>
          </a:xfrm>
          <a:prstGeom prst="straightConnector1">
            <a:avLst/>
          </a:prstGeom>
          <a:ln w="38100">
            <a:solidFill>
              <a:schemeClr val="accent1"/>
            </a:solidFill>
            <a:miter/>
            <a:tailEnd type="triangle"/>
          </a:ln>
        </p:spPr>
      </p:cxnSp>
      <p:sp>
        <p:nvSpPr>
          <p:cNvPr id="857" name="TextBox 24"/>
          <p:cNvSpPr txBox="1"/>
          <p:nvPr/>
        </p:nvSpPr>
        <p:spPr>
          <a:xfrm>
            <a:off x="436364" y="3516167"/>
            <a:ext cx="1603088"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200" b="1">
                <a:solidFill>
                  <a:schemeClr val="accent1"/>
                </a:solidFill>
              </a:defRPr>
            </a:lvl1pPr>
          </a:lstStyle>
          <a:p>
            <a:r>
              <a:t>More open / permissive</a:t>
            </a:r>
          </a:p>
        </p:txBody>
      </p:sp>
      <p:sp>
        <p:nvSpPr>
          <p:cNvPr id="858" name="TextBox 25"/>
          <p:cNvSpPr txBox="1"/>
          <p:nvPr/>
        </p:nvSpPr>
        <p:spPr>
          <a:xfrm>
            <a:off x="8412924" y="4444505"/>
            <a:ext cx="1603089"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200" b="1">
                <a:solidFill>
                  <a:schemeClr val="accent1"/>
                </a:solidFill>
              </a:defRPr>
            </a:lvl1pPr>
          </a:lstStyle>
          <a:p>
            <a:r>
              <a:t>Less open / permissive</a:t>
            </a:r>
          </a:p>
        </p:txBody>
      </p:sp>
      <p:grpSp>
        <p:nvGrpSpPr>
          <p:cNvPr id="861" name="Group 37"/>
          <p:cNvGrpSpPr/>
          <p:nvPr/>
        </p:nvGrpSpPr>
        <p:grpSpPr>
          <a:xfrm>
            <a:off x="8122952" y="2400729"/>
            <a:ext cx="3452432" cy="1911807"/>
            <a:chOff x="0" y="0"/>
            <a:chExt cx="3452430" cy="1911806"/>
          </a:xfrm>
        </p:grpSpPr>
        <p:sp>
          <p:nvSpPr>
            <p:cNvPr id="859" name="TextBox 20"/>
            <p:cNvSpPr txBox="1"/>
            <p:nvPr/>
          </p:nvSpPr>
          <p:spPr>
            <a:xfrm>
              <a:off x="0" y="0"/>
              <a:ext cx="3452431" cy="1911807"/>
            </a:xfrm>
            <a:prstGeom prst="rect">
              <a:avLst/>
            </a:prstGeom>
            <a:noFill/>
            <a:ln w="9525" cap="flat">
              <a:solidFill>
                <a:srgbClr val="44546A"/>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600"/>
                </a:spcBef>
                <a:defRPr sz="2900"/>
              </a:pPr>
              <a:r>
                <a:t>Open source licenses </a:t>
              </a:r>
            </a:p>
            <a:p>
              <a:pPr>
                <a:spcBef>
                  <a:spcPts val="600"/>
                </a:spcBef>
                <a:defRPr sz="2900"/>
              </a:pPr>
              <a:r>
                <a:t>(copyleft) </a:t>
              </a:r>
            </a:p>
            <a:p>
              <a:pPr marL="457200" indent="-457200">
                <a:spcBef>
                  <a:spcPts val="600"/>
                </a:spcBef>
                <a:buSzPct val="100000"/>
                <a:buFont typeface="Arial"/>
                <a:buChar char="•"/>
                <a:defRPr sz="2900"/>
              </a:pPr>
              <a:r>
                <a:t>GNU</a:t>
              </a:r>
            </a:p>
          </p:txBody>
        </p:sp>
        <p:sp>
          <p:nvSpPr>
            <p:cNvPr id="860" name="TextBox 36"/>
            <p:cNvSpPr txBox="1"/>
            <p:nvPr/>
          </p:nvSpPr>
          <p:spPr>
            <a:xfrm>
              <a:off x="1769042" y="852035"/>
              <a:ext cx="1444393" cy="9753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marL="457200" indent="-457200">
                <a:spcBef>
                  <a:spcPts val="600"/>
                </a:spcBef>
                <a:buSzPct val="100000"/>
                <a:buFont typeface="Arial"/>
                <a:buChar char="•"/>
                <a:defRPr sz="2900"/>
              </a:pPr>
              <a:r>
                <a:t>AGPL </a:t>
              </a:r>
            </a:p>
            <a:p>
              <a:pPr marL="457200" indent="-457200">
                <a:spcBef>
                  <a:spcPts val="600"/>
                </a:spcBef>
                <a:buSzPct val="100000"/>
                <a:buFont typeface="Arial"/>
                <a:buChar char="•"/>
                <a:defRPr sz="2900"/>
              </a:pPr>
              <a:r>
                <a:t>LGPL</a:t>
              </a:r>
            </a:p>
          </p:txBody>
        </p:sp>
      </p:grpSp>
      <p:sp>
        <p:nvSpPr>
          <p:cNvPr id="862" name="TextBox 4"/>
          <p:cNvSpPr txBox="1"/>
          <p:nvPr/>
        </p:nvSpPr>
        <p:spPr>
          <a:xfrm>
            <a:off x="5637663" y="1124744"/>
            <a:ext cx="5309162"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u="sng">
                <a:solidFill>
                  <a:srgbClr val="0563C1"/>
                </a:solidFill>
                <a:uFill>
                  <a:solidFill>
                    <a:srgbClr val="0563C1"/>
                  </a:solidFill>
                </a:uFill>
                <a:hlinkClick r:id="rId9"/>
              </a:defRPr>
            </a:lvl1pPr>
          </a:lstStyle>
          <a:p>
            <a:pPr>
              <a:defRPr u="none">
                <a:solidFill>
                  <a:srgbClr val="000000"/>
                </a:solidFill>
                <a:uFillTx/>
              </a:defRPr>
            </a:pPr>
            <a:r>
              <a:rPr u="sng">
                <a:solidFill>
                  <a:srgbClr val="0563C1"/>
                </a:solidFill>
                <a:uFill>
                  <a:solidFill>
                    <a:srgbClr val="0563C1"/>
                  </a:solidFill>
                </a:uFill>
                <a:hlinkClick r:id="rId9"/>
              </a:rPr>
              <a:t>Software Package Data Exchange (SPDX) License List</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322530" y="312691"/>
            <a:ext cx="11462103" cy="1100781"/>
          </a:xfrm>
          <a:prstGeom prst="rect">
            <a:avLst/>
          </a:prstGeom>
        </p:spPr>
        <p:txBody>
          <a:bodyPr/>
          <a:lstStyle>
            <a:lvl1pPr defTabSz="841247">
              <a:defRPr sz="3404"/>
            </a:lvl1pPr>
          </a:lstStyle>
          <a:p>
            <a:r>
              <a:t>What is the appropriate license for my research output? </a:t>
            </a:r>
          </a:p>
        </p:txBody>
      </p:sp>
      <p:sp>
        <p:nvSpPr>
          <p:cNvPr id="865" name="TextBox 1"/>
          <p:cNvSpPr txBox="1"/>
          <p:nvPr/>
        </p:nvSpPr>
        <p:spPr>
          <a:xfrm>
            <a:off x="6414430" y="1003983"/>
            <a:ext cx="5350482"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lvl1pPr>
          </a:lstStyle>
          <a:p>
            <a:r>
              <a:t>Refer to the copyright law in your country!</a:t>
            </a:r>
          </a:p>
        </p:txBody>
      </p:sp>
      <p:sp>
        <p:nvSpPr>
          <p:cNvPr id="866" name="TextBox 7"/>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grpSp>
        <p:nvGrpSpPr>
          <p:cNvPr id="881" name="Group 19"/>
          <p:cNvGrpSpPr/>
          <p:nvPr/>
        </p:nvGrpSpPr>
        <p:grpSpPr>
          <a:xfrm>
            <a:off x="409510" y="1689073"/>
            <a:ext cx="3914157" cy="4038645"/>
            <a:chOff x="0" y="0"/>
            <a:chExt cx="3914156" cy="4038645"/>
          </a:xfrm>
        </p:grpSpPr>
        <p:grpSp>
          <p:nvGrpSpPr>
            <p:cNvPr id="879" name="Group 11"/>
            <p:cNvGrpSpPr/>
            <p:nvPr/>
          </p:nvGrpSpPr>
          <p:grpSpPr>
            <a:xfrm>
              <a:off x="261636" y="602810"/>
              <a:ext cx="3237654" cy="3435836"/>
              <a:chOff x="0" y="0"/>
              <a:chExt cx="3237652" cy="3435833"/>
            </a:xfrm>
          </p:grpSpPr>
          <p:sp>
            <p:nvSpPr>
              <p:cNvPr id="867" name="Arrow: Right 12"/>
              <p:cNvSpPr/>
              <p:nvPr/>
            </p:nvSpPr>
            <p:spPr>
              <a:xfrm>
                <a:off x="2122689" y="2630403"/>
                <a:ext cx="860838"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868" name="Arrow: Right 13"/>
              <p:cNvSpPr/>
              <p:nvPr/>
            </p:nvSpPr>
            <p:spPr>
              <a:xfrm>
                <a:off x="2113191" y="247927"/>
                <a:ext cx="1124462"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869" name="Arrow: Right 14"/>
              <p:cNvSpPr/>
              <p:nvPr/>
            </p:nvSpPr>
            <p:spPr>
              <a:xfrm>
                <a:off x="2113191" y="1362457"/>
                <a:ext cx="1124462"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grpSp>
            <p:nvGrpSpPr>
              <p:cNvPr id="872" name="Flowchart: Alternative Process 15"/>
              <p:cNvGrpSpPr/>
              <p:nvPr/>
            </p:nvGrpSpPr>
            <p:grpSpPr>
              <a:xfrm>
                <a:off x="62224" y="-1"/>
                <a:ext cx="1645108" cy="763832"/>
                <a:chOff x="0" y="0"/>
                <a:chExt cx="1645106" cy="763830"/>
              </a:xfrm>
            </p:grpSpPr>
            <p:sp>
              <p:nvSpPr>
                <p:cNvPr id="870" name="Shape"/>
                <p:cNvSpPr/>
                <p:nvPr/>
              </p:nvSpPr>
              <p:spPr>
                <a:xfrm>
                  <a:off x="0" y="-1"/>
                  <a:ext cx="1645108" cy="76383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748" y="0"/>
                        <a:pt x="1671" y="0"/>
                      </a:cubicBezTo>
                      <a:lnTo>
                        <a:pt x="19929" y="0"/>
                      </a:lnTo>
                      <a:cubicBezTo>
                        <a:pt x="20852" y="0"/>
                        <a:pt x="21600" y="1612"/>
                        <a:pt x="21600" y="3600"/>
                      </a:cubicBezTo>
                      <a:lnTo>
                        <a:pt x="21600" y="18000"/>
                      </a:lnTo>
                      <a:cubicBezTo>
                        <a:pt x="21600" y="19988"/>
                        <a:pt x="20852" y="21600"/>
                        <a:pt x="19929" y="21600"/>
                      </a:cubicBezTo>
                      <a:lnTo>
                        <a:pt x="1671" y="21600"/>
                      </a:lnTo>
                      <a:cubicBezTo>
                        <a:pt x="748" y="21600"/>
                        <a:pt x="0" y="19988"/>
                        <a:pt x="0" y="18000"/>
                      </a:cubicBezTo>
                      <a:close/>
                    </a:path>
                  </a:pathLst>
                </a:custGeom>
                <a:solidFill>
                  <a:schemeClr val="accent3"/>
                </a:solidFill>
                <a:ln w="12700" cap="flat">
                  <a:solidFill>
                    <a:srgbClr val="BA7025"/>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871" name="data set"/>
                <p:cNvSpPr txBox="1"/>
                <p:nvPr/>
              </p:nvSpPr>
              <p:spPr>
                <a:xfrm>
                  <a:off x="115722" y="159536"/>
                  <a:ext cx="1413664" cy="444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data set</a:t>
                  </a:r>
                </a:p>
              </p:txBody>
            </p:sp>
          </p:grpSp>
          <p:grpSp>
            <p:nvGrpSpPr>
              <p:cNvPr id="875" name="Flowchart: Alternative Process 16"/>
              <p:cNvGrpSpPr/>
              <p:nvPr/>
            </p:nvGrpSpPr>
            <p:grpSpPr>
              <a:xfrm>
                <a:off x="-1" y="1139969"/>
                <a:ext cx="1707332" cy="774969"/>
                <a:chOff x="0" y="0"/>
                <a:chExt cx="1707331" cy="774968"/>
              </a:xfrm>
            </p:grpSpPr>
            <p:sp>
              <p:nvSpPr>
                <p:cNvPr id="873" name="Shape"/>
                <p:cNvSpPr/>
                <p:nvPr/>
              </p:nvSpPr>
              <p:spPr>
                <a:xfrm>
                  <a:off x="-1" y="-1"/>
                  <a:ext cx="1707332" cy="77497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732" y="0"/>
                        <a:pt x="1634" y="0"/>
                      </a:cubicBezTo>
                      <a:lnTo>
                        <a:pt x="19966" y="0"/>
                      </a:lnTo>
                      <a:cubicBezTo>
                        <a:pt x="20868" y="0"/>
                        <a:pt x="21600" y="1612"/>
                        <a:pt x="21600" y="3600"/>
                      </a:cubicBezTo>
                      <a:lnTo>
                        <a:pt x="21600" y="18000"/>
                      </a:lnTo>
                      <a:cubicBezTo>
                        <a:pt x="21600" y="19988"/>
                        <a:pt x="20868" y="21600"/>
                        <a:pt x="19966" y="21600"/>
                      </a:cubicBezTo>
                      <a:lnTo>
                        <a:pt x="1634" y="21600"/>
                      </a:lnTo>
                      <a:cubicBezTo>
                        <a:pt x="732" y="21600"/>
                        <a:pt x="0" y="19988"/>
                        <a:pt x="0" y="18000"/>
                      </a:cubicBezTo>
                      <a:close/>
                    </a:path>
                  </a:pathLst>
                </a:custGeom>
                <a:solidFill>
                  <a:srgbClr val="80CAFF"/>
                </a:solidFill>
                <a:ln w="12700" cap="flat">
                  <a:solidFill>
                    <a:srgbClr val="BA7025"/>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874" name="database"/>
                <p:cNvSpPr txBox="1"/>
                <p:nvPr/>
              </p:nvSpPr>
              <p:spPr>
                <a:xfrm>
                  <a:off x="116651" y="165105"/>
                  <a:ext cx="1474029" cy="4447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database</a:t>
                  </a:r>
                </a:p>
              </p:txBody>
            </p:sp>
          </p:grpSp>
          <p:grpSp>
            <p:nvGrpSpPr>
              <p:cNvPr id="878" name="Flowchart: Alternative Process 17"/>
              <p:cNvGrpSpPr/>
              <p:nvPr/>
            </p:nvGrpSpPr>
            <p:grpSpPr>
              <a:xfrm>
                <a:off x="21873" y="2287534"/>
                <a:ext cx="1706624" cy="1148300"/>
                <a:chOff x="0" y="0"/>
                <a:chExt cx="1706622" cy="1148299"/>
              </a:xfrm>
            </p:grpSpPr>
            <p:sp>
              <p:nvSpPr>
                <p:cNvPr id="876" name="Shape"/>
                <p:cNvSpPr/>
                <p:nvPr/>
              </p:nvSpPr>
              <p:spPr>
                <a:xfrm>
                  <a:off x="0" y="0"/>
                  <a:ext cx="1706624" cy="11483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84" y="0"/>
                        <a:pt x="2422" y="0"/>
                      </a:cubicBezTo>
                      <a:lnTo>
                        <a:pt x="19178" y="0"/>
                      </a:lnTo>
                      <a:cubicBezTo>
                        <a:pt x="20516" y="0"/>
                        <a:pt x="21600" y="1612"/>
                        <a:pt x="21600" y="3600"/>
                      </a:cubicBezTo>
                      <a:lnTo>
                        <a:pt x="21600" y="18000"/>
                      </a:lnTo>
                      <a:cubicBezTo>
                        <a:pt x="21600" y="19988"/>
                        <a:pt x="20516" y="21600"/>
                        <a:pt x="19178" y="21600"/>
                      </a:cubicBezTo>
                      <a:lnTo>
                        <a:pt x="2422" y="21600"/>
                      </a:lnTo>
                      <a:cubicBezTo>
                        <a:pt x="1084" y="21600"/>
                        <a:pt x="0" y="19988"/>
                        <a:pt x="0" y="18000"/>
                      </a:cubicBezTo>
                      <a:close/>
                    </a:path>
                  </a:pathLst>
                </a:custGeom>
                <a:solidFill>
                  <a:srgbClr val="FFC285"/>
                </a:solidFill>
                <a:ln w="12700" cap="flat">
                  <a:solidFill>
                    <a:srgbClr val="BA7025"/>
                  </a:solidFill>
                  <a:prstDash val="solid"/>
                  <a:miter lim="800000"/>
                </a:ln>
                <a:effectLst/>
              </p:spPr>
              <p:txBody>
                <a:bodyPr wrap="square" lIns="45719" tIns="45719" rIns="45719" bIns="45719" numCol="1" anchor="ctr">
                  <a:noAutofit/>
                </a:bodyPr>
                <a:lstStyle/>
                <a:p>
                  <a:pPr algn="ctr">
                    <a:defRPr sz="2800"/>
                  </a:pPr>
                  <a:endParaRPr/>
                </a:p>
              </p:txBody>
            </p:sp>
            <p:sp>
              <p:nvSpPr>
                <p:cNvPr id="877" name="software or code"/>
                <p:cNvSpPr txBox="1"/>
                <p:nvPr/>
              </p:nvSpPr>
              <p:spPr>
                <a:xfrm>
                  <a:off x="147761" y="135871"/>
                  <a:ext cx="1411101" cy="876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software or code</a:t>
                  </a:r>
                </a:p>
              </p:txBody>
            </p:sp>
          </p:grpSp>
        </p:grpSp>
        <p:sp>
          <p:nvSpPr>
            <p:cNvPr id="880" name="TextBox 18"/>
            <p:cNvSpPr txBox="1"/>
            <p:nvPr/>
          </p:nvSpPr>
          <p:spPr>
            <a:xfrm>
              <a:off x="0" y="0"/>
              <a:ext cx="3914157" cy="3853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200"/>
              </a:lvl1pPr>
            </a:lstStyle>
            <a:p>
              <a:r>
                <a:t>My research output is a:</a:t>
              </a:r>
            </a:p>
          </p:txBody>
        </p:sp>
      </p:gr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itle 1"/>
          <p:cNvSpPr txBox="1">
            <a:spLocks noGrp="1"/>
          </p:cNvSpPr>
          <p:nvPr>
            <p:ph type="title"/>
          </p:nvPr>
        </p:nvSpPr>
        <p:spPr>
          <a:xfrm>
            <a:off x="322530" y="312691"/>
            <a:ext cx="11462103" cy="1100781"/>
          </a:xfrm>
          <a:prstGeom prst="rect">
            <a:avLst/>
          </a:prstGeom>
        </p:spPr>
        <p:txBody>
          <a:bodyPr/>
          <a:lstStyle>
            <a:lvl1pPr defTabSz="841247">
              <a:defRPr sz="3404"/>
            </a:lvl1pPr>
          </a:lstStyle>
          <a:p>
            <a:r>
              <a:t>What is the appropriate license for my research output? </a:t>
            </a:r>
          </a:p>
        </p:txBody>
      </p:sp>
      <p:sp>
        <p:nvSpPr>
          <p:cNvPr id="884" name="TextBox 1087810875"/>
          <p:cNvSpPr txBox="1"/>
          <p:nvPr/>
        </p:nvSpPr>
        <p:spPr>
          <a:xfrm>
            <a:off x="4345214" y="1682095"/>
            <a:ext cx="2976454"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a:pPr>
            <a:r>
              <a:t>I can use (most popular): </a:t>
            </a:r>
          </a:p>
        </p:txBody>
      </p:sp>
      <p:pic>
        <p:nvPicPr>
          <p:cNvPr id="885" name="Picture 243752979" descr="Picture 243752979"/>
          <p:cNvPicPr>
            <a:picLocks noChangeAspect="1"/>
          </p:cNvPicPr>
          <p:nvPr/>
        </p:nvPicPr>
        <p:blipFill>
          <a:blip r:embed="rId2"/>
          <a:stretch>
            <a:fillRect/>
          </a:stretch>
        </p:blipFill>
        <p:spPr>
          <a:xfrm>
            <a:off x="3901392" y="4476408"/>
            <a:ext cx="682474" cy="1128783"/>
          </a:xfrm>
          <a:prstGeom prst="rect">
            <a:avLst/>
          </a:prstGeom>
          <a:ln w="12700">
            <a:miter lim="400000"/>
          </a:ln>
        </p:spPr>
      </p:pic>
      <p:pic>
        <p:nvPicPr>
          <p:cNvPr id="886" name="Picture 256337746" descr="Picture 256337746"/>
          <p:cNvPicPr>
            <a:picLocks noChangeAspect="1"/>
          </p:cNvPicPr>
          <p:nvPr/>
        </p:nvPicPr>
        <p:blipFill>
          <a:blip r:embed="rId3"/>
          <a:stretch>
            <a:fillRect/>
          </a:stretch>
        </p:blipFill>
        <p:spPr>
          <a:xfrm>
            <a:off x="4748557" y="4688823"/>
            <a:ext cx="898852" cy="670626"/>
          </a:xfrm>
          <a:prstGeom prst="rect">
            <a:avLst/>
          </a:prstGeom>
          <a:ln w="12700">
            <a:miter lim="400000"/>
          </a:ln>
        </p:spPr>
      </p:pic>
      <p:sp>
        <p:nvSpPr>
          <p:cNvPr id="887" name="TextBox 1816835160"/>
          <p:cNvSpPr txBox="1"/>
          <p:nvPr/>
        </p:nvSpPr>
        <p:spPr>
          <a:xfrm>
            <a:off x="3937466" y="5484194"/>
            <a:ext cx="2820045"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200" i="1"/>
            </a:lvl1pPr>
          </a:lstStyle>
          <a:p>
            <a:r>
              <a:t>Open source permissive licences  (no copyleft)</a:t>
            </a:r>
          </a:p>
        </p:txBody>
      </p:sp>
      <p:pic>
        <p:nvPicPr>
          <p:cNvPr id="888" name="Picture 1106950354" descr="Picture 1106950354"/>
          <p:cNvPicPr>
            <a:picLocks noChangeAspect="1"/>
          </p:cNvPicPr>
          <p:nvPr/>
        </p:nvPicPr>
        <p:blipFill>
          <a:blip r:embed="rId4"/>
          <a:stretch>
            <a:fillRect/>
          </a:stretch>
        </p:blipFill>
        <p:spPr>
          <a:xfrm>
            <a:off x="7020272" y="4635234"/>
            <a:ext cx="1339579" cy="676227"/>
          </a:xfrm>
          <a:prstGeom prst="rect">
            <a:avLst/>
          </a:prstGeom>
          <a:ln w="12700">
            <a:miter lim="400000"/>
          </a:ln>
        </p:spPr>
      </p:pic>
      <p:pic>
        <p:nvPicPr>
          <p:cNvPr id="889" name="Picture 843979364" descr="Picture 843979364"/>
          <p:cNvPicPr>
            <a:picLocks noChangeAspect="1"/>
          </p:cNvPicPr>
          <p:nvPr/>
        </p:nvPicPr>
        <p:blipFill>
          <a:blip r:embed="rId5"/>
          <a:stretch>
            <a:fillRect/>
          </a:stretch>
        </p:blipFill>
        <p:spPr>
          <a:xfrm>
            <a:off x="8687365" y="4074295"/>
            <a:ext cx="1521366" cy="632084"/>
          </a:xfrm>
          <a:prstGeom prst="rect">
            <a:avLst/>
          </a:prstGeom>
          <a:ln w="12700">
            <a:miter lim="400000"/>
          </a:ln>
        </p:spPr>
      </p:pic>
      <p:pic>
        <p:nvPicPr>
          <p:cNvPr id="890" name="Picture 421267975" descr="Picture 421267975"/>
          <p:cNvPicPr>
            <a:picLocks noChangeAspect="1"/>
          </p:cNvPicPr>
          <p:nvPr/>
        </p:nvPicPr>
        <p:blipFill>
          <a:blip r:embed="rId6"/>
          <a:stretch>
            <a:fillRect/>
          </a:stretch>
        </p:blipFill>
        <p:spPr>
          <a:xfrm>
            <a:off x="9365508" y="4852265"/>
            <a:ext cx="1395889" cy="609933"/>
          </a:xfrm>
          <a:prstGeom prst="rect">
            <a:avLst/>
          </a:prstGeom>
          <a:ln w="12700">
            <a:miter lim="400000"/>
          </a:ln>
        </p:spPr>
      </p:pic>
      <p:pic>
        <p:nvPicPr>
          <p:cNvPr id="891" name="Picture 1419977412" descr="Picture 1419977412"/>
          <p:cNvPicPr>
            <a:picLocks noChangeAspect="1"/>
          </p:cNvPicPr>
          <p:nvPr/>
        </p:nvPicPr>
        <p:blipFill>
          <a:blip r:embed="rId7"/>
          <a:stretch>
            <a:fillRect/>
          </a:stretch>
        </p:blipFill>
        <p:spPr>
          <a:xfrm>
            <a:off x="10442710" y="4030231"/>
            <a:ext cx="1439049" cy="809462"/>
          </a:xfrm>
          <a:prstGeom prst="rect">
            <a:avLst/>
          </a:prstGeom>
          <a:ln w="12700">
            <a:miter lim="400000"/>
          </a:ln>
        </p:spPr>
      </p:pic>
      <p:sp>
        <p:nvSpPr>
          <p:cNvPr id="892" name="TextBox 444529119"/>
          <p:cNvSpPr txBox="1"/>
          <p:nvPr/>
        </p:nvSpPr>
        <p:spPr>
          <a:xfrm>
            <a:off x="8989173" y="5479186"/>
            <a:ext cx="2919933" cy="740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i="1"/>
            </a:pPr>
            <a:r>
              <a:t>Open source protective licences (copyleft)</a:t>
            </a:r>
          </a:p>
        </p:txBody>
      </p:sp>
      <p:grpSp>
        <p:nvGrpSpPr>
          <p:cNvPr id="898" name="Group 9"/>
          <p:cNvGrpSpPr/>
          <p:nvPr/>
        </p:nvGrpSpPr>
        <p:grpSpPr>
          <a:xfrm>
            <a:off x="9046787" y="1625004"/>
            <a:ext cx="2231176" cy="2097029"/>
            <a:chOff x="0" y="0"/>
            <a:chExt cx="2231175" cy="2097028"/>
          </a:xfrm>
        </p:grpSpPr>
        <p:pic>
          <p:nvPicPr>
            <p:cNvPr id="893" name="Picture 1450078997" descr="Picture 1450078997"/>
            <p:cNvPicPr>
              <a:picLocks noChangeAspect="1"/>
            </p:cNvPicPr>
            <p:nvPr/>
          </p:nvPicPr>
          <p:blipFill>
            <a:blip r:embed="rId8"/>
            <a:stretch>
              <a:fillRect/>
            </a:stretch>
          </p:blipFill>
          <p:spPr>
            <a:xfrm>
              <a:off x="865637" y="106057"/>
              <a:ext cx="515010" cy="707181"/>
            </a:xfrm>
            <a:prstGeom prst="rect">
              <a:avLst/>
            </a:prstGeom>
            <a:ln w="12700" cap="flat">
              <a:noFill/>
              <a:miter lim="400000"/>
            </a:ln>
            <a:effectLst/>
          </p:spPr>
        </p:pic>
        <p:sp>
          <p:nvSpPr>
            <p:cNvPr id="894" name="TextBox 255491352"/>
            <p:cNvSpPr txBox="1"/>
            <p:nvPr/>
          </p:nvSpPr>
          <p:spPr>
            <a:xfrm>
              <a:off x="388897" y="850505"/>
              <a:ext cx="1560348" cy="2483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200" u="sng"/>
              </a:pPr>
              <a:r>
                <a:rPr>
                  <a:solidFill>
                    <a:srgbClr val="0563C1"/>
                  </a:solidFill>
                  <a:uFill>
                    <a:solidFill>
                      <a:srgbClr val="0563C1"/>
                    </a:solidFill>
                  </a:uFill>
                  <a:hlinkClick r:id="rId9"/>
                </a:rPr>
                <a:t>OSI Approved Licences</a:t>
              </a:r>
            </a:p>
          </p:txBody>
        </p:sp>
        <p:pic>
          <p:nvPicPr>
            <p:cNvPr id="895" name="Picture 150214247" descr="Picture 150214247"/>
            <p:cNvPicPr>
              <a:picLocks noChangeAspect="1"/>
            </p:cNvPicPr>
            <p:nvPr/>
          </p:nvPicPr>
          <p:blipFill>
            <a:blip r:embed="rId10"/>
            <a:stretch>
              <a:fillRect/>
            </a:stretch>
          </p:blipFill>
          <p:spPr>
            <a:xfrm>
              <a:off x="147836" y="1268733"/>
              <a:ext cx="1886979" cy="220036"/>
            </a:xfrm>
            <a:prstGeom prst="rect">
              <a:avLst/>
            </a:prstGeom>
            <a:ln w="12700" cap="flat">
              <a:noFill/>
              <a:miter lim="400000"/>
            </a:ln>
            <a:effectLst/>
          </p:spPr>
        </p:pic>
        <p:sp>
          <p:nvSpPr>
            <p:cNvPr id="896" name="TextBox 611777244"/>
            <p:cNvSpPr txBox="1"/>
            <p:nvPr/>
          </p:nvSpPr>
          <p:spPr>
            <a:xfrm>
              <a:off x="290059" y="1651983"/>
              <a:ext cx="1795539" cy="2483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u="sng">
                  <a:solidFill>
                    <a:srgbClr val="0563C1"/>
                  </a:solidFill>
                  <a:uFill>
                    <a:solidFill>
                      <a:srgbClr val="0563C1"/>
                    </a:solidFill>
                  </a:uFill>
                  <a:hlinkClick r:id="rId11"/>
                </a:defRPr>
              </a:lvl1pPr>
            </a:lstStyle>
            <a:p>
              <a:pPr>
                <a:defRPr>
                  <a:solidFill>
                    <a:srgbClr val="000000"/>
                  </a:solidFill>
                  <a:uFillTx/>
                </a:defRPr>
              </a:pPr>
              <a:r>
                <a:rPr>
                  <a:solidFill>
                    <a:srgbClr val="0563C1"/>
                  </a:solidFill>
                  <a:uFill>
                    <a:solidFill>
                      <a:srgbClr val="0563C1"/>
                    </a:solidFill>
                  </a:uFill>
                  <a:hlinkClick r:id="rId11"/>
                </a:rPr>
                <a:t>Free Software Foundation</a:t>
              </a:r>
            </a:p>
          </p:txBody>
        </p:sp>
        <p:sp>
          <p:nvSpPr>
            <p:cNvPr id="897" name="Flowchart: Alternative Process 1704865195"/>
            <p:cNvSpPr/>
            <p:nvPr/>
          </p:nvSpPr>
          <p:spPr>
            <a:xfrm>
              <a:off x="-1" y="-1"/>
              <a:ext cx="2231177" cy="209703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515" y="0"/>
                    <a:pt x="3384" y="0"/>
                  </a:cubicBezTo>
                  <a:lnTo>
                    <a:pt x="18216" y="0"/>
                  </a:lnTo>
                  <a:cubicBezTo>
                    <a:pt x="20085" y="0"/>
                    <a:pt x="21600" y="1612"/>
                    <a:pt x="21600" y="3600"/>
                  </a:cubicBezTo>
                  <a:lnTo>
                    <a:pt x="21600" y="18000"/>
                  </a:lnTo>
                  <a:cubicBezTo>
                    <a:pt x="21600" y="19988"/>
                    <a:pt x="20085" y="21600"/>
                    <a:pt x="18216" y="21600"/>
                  </a:cubicBezTo>
                  <a:lnTo>
                    <a:pt x="3384" y="21600"/>
                  </a:lnTo>
                  <a:cubicBezTo>
                    <a:pt x="1515" y="21600"/>
                    <a:pt x="0" y="19988"/>
                    <a:pt x="0" y="18000"/>
                  </a:cubicBezTo>
                  <a:close/>
                </a:path>
              </a:pathLst>
            </a:custGeom>
            <a:noFill/>
            <a:ln w="38099" cap="flat">
              <a:solidFill>
                <a:schemeClr val="accent1"/>
              </a:solidFill>
              <a:prstDash val="solid"/>
              <a:miter lim="800000"/>
            </a:ln>
            <a:effectLst/>
          </p:spPr>
          <p:txBody>
            <a:bodyPr wrap="square" lIns="45719" tIns="45719" rIns="45719" bIns="45719" numCol="1" anchor="t">
              <a:noAutofit/>
            </a:bodyPr>
            <a:lstStyle/>
            <a:p>
              <a:pPr>
                <a:defRPr>
                  <a:solidFill>
                    <a:srgbClr val="FFFFFF"/>
                  </a:solidFill>
                </a:defRPr>
              </a:pPr>
              <a:endParaRPr/>
            </a:p>
          </p:txBody>
        </p:sp>
      </p:grpSp>
      <p:sp>
        <p:nvSpPr>
          <p:cNvPr id="899" name="TextBox 1176445213"/>
          <p:cNvSpPr txBox="1"/>
          <p:nvPr/>
        </p:nvSpPr>
        <p:spPr>
          <a:xfrm>
            <a:off x="7202821" y="5484721"/>
            <a:ext cx="1129554" cy="740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i="1"/>
            </a:lvl1pPr>
          </a:lstStyle>
          <a:p>
            <a:r>
              <a:t> Low copyleft</a:t>
            </a:r>
          </a:p>
        </p:txBody>
      </p:sp>
      <p:pic>
        <p:nvPicPr>
          <p:cNvPr id="900" name="Picture 896081531" descr="Picture 896081531"/>
          <p:cNvPicPr>
            <a:picLocks noChangeAspect="1"/>
          </p:cNvPicPr>
          <p:nvPr/>
        </p:nvPicPr>
        <p:blipFill>
          <a:blip r:embed="rId12"/>
          <a:stretch>
            <a:fillRect/>
          </a:stretch>
        </p:blipFill>
        <p:spPr>
          <a:xfrm>
            <a:off x="5819299" y="4819355"/>
            <a:ext cx="816316" cy="382184"/>
          </a:xfrm>
          <a:prstGeom prst="rect">
            <a:avLst/>
          </a:prstGeom>
          <a:ln w="12700">
            <a:miter lim="400000"/>
          </a:ln>
        </p:spPr>
      </p:pic>
      <p:sp>
        <p:nvSpPr>
          <p:cNvPr id="901" name="TextBox 1"/>
          <p:cNvSpPr txBox="1"/>
          <p:nvPr/>
        </p:nvSpPr>
        <p:spPr>
          <a:xfrm>
            <a:off x="6414430" y="1003983"/>
            <a:ext cx="5350482"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lvl1pPr>
          </a:lstStyle>
          <a:p>
            <a:r>
              <a:t>Refer to the copyright law in your country!</a:t>
            </a:r>
          </a:p>
        </p:txBody>
      </p:sp>
      <p:sp>
        <p:nvSpPr>
          <p:cNvPr id="902" name="TextBox 2"/>
          <p:cNvSpPr txBox="1"/>
          <p:nvPr/>
        </p:nvSpPr>
        <p:spPr>
          <a:xfrm>
            <a:off x="409510" y="1689073"/>
            <a:ext cx="3914157"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lvl1pPr>
          </a:lstStyle>
          <a:p>
            <a:r>
              <a:t>My research output is a:</a:t>
            </a:r>
          </a:p>
        </p:txBody>
      </p:sp>
      <p:pic>
        <p:nvPicPr>
          <p:cNvPr id="903" name="Picture 2085527683" descr="Picture 2085527683"/>
          <p:cNvPicPr>
            <a:picLocks noChangeAspect="1"/>
          </p:cNvPicPr>
          <p:nvPr/>
        </p:nvPicPr>
        <p:blipFill>
          <a:blip r:embed="rId13"/>
          <a:stretch>
            <a:fillRect/>
          </a:stretch>
        </p:blipFill>
        <p:spPr>
          <a:xfrm>
            <a:off x="4339652" y="2265757"/>
            <a:ext cx="817814" cy="817814"/>
          </a:xfrm>
          <a:prstGeom prst="rect">
            <a:avLst/>
          </a:prstGeom>
          <a:ln w="12700">
            <a:miter lim="400000"/>
          </a:ln>
        </p:spPr>
      </p:pic>
      <p:pic>
        <p:nvPicPr>
          <p:cNvPr id="904" name="Picture 626281373" descr="Picture 626281373"/>
          <p:cNvPicPr>
            <a:picLocks noChangeAspect="1"/>
          </p:cNvPicPr>
          <p:nvPr/>
        </p:nvPicPr>
        <p:blipFill>
          <a:blip r:embed="rId13"/>
          <a:stretch>
            <a:fillRect/>
          </a:stretch>
        </p:blipFill>
        <p:spPr>
          <a:xfrm>
            <a:off x="4342789" y="3362383"/>
            <a:ext cx="814677" cy="814677"/>
          </a:xfrm>
          <a:prstGeom prst="rect">
            <a:avLst/>
          </a:prstGeom>
          <a:ln w="12700">
            <a:miter lim="400000"/>
          </a:ln>
        </p:spPr>
      </p:pic>
      <p:pic>
        <p:nvPicPr>
          <p:cNvPr id="905" name="Picture 10176495" descr="Picture 10176495"/>
          <p:cNvPicPr>
            <a:picLocks noChangeAspect="1"/>
          </p:cNvPicPr>
          <p:nvPr/>
        </p:nvPicPr>
        <p:blipFill>
          <a:blip r:embed="rId14"/>
          <a:stretch>
            <a:fillRect/>
          </a:stretch>
        </p:blipFill>
        <p:spPr>
          <a:xfrm>
            <a:off x="5452779" y="2125796"/>
            <a:ext cx="1968831" cy="1086793"/>
          </a:xfrm>
          <a:prstGeom prst="rect">
            <a:avLst/>
          </a:prstGeom>
          <a:ln w="12700">
            <a:miter lim="400000"/>
          </a:ln>
        </p:spPr>
      </p:pic>
      <p:pic>
        <p:nvPicPr>
          <p:cNvPr id="906" name="Picture 1300450768" descr="Picture 1300450768"/>
          <p:cNvPicPr>
            <a:picLocks noChangeAspect="1"/>
          </p:cNvPicPr>
          <p:nvPr/>
        </p:nvPicPr>
        <p:blipFill>
          <a:blip r:embed="rId15"/>
          <a:stretch>
            <a:fillRect/>
          </a:stretch>
        </p:blipFill>
        <p:spPr>
          <a:xfrm>
            <a:off x="5391446" y="3600686"/>
            <a:ext cx="1121149" cy="484563"/>
          </a:xfrm>
          <a:prstGeom prst="rect">
            <a:avLst/>
          </a:prstGeom>
          <a:ln w="12700">
            <a:miter lim="400000"/>
          </a:ln>
        </p:spPr>
      </p:pic>
      <p:pic>
        <p:nvPicPr>
          <p:cNvPr id="907" name="Picture 822970790" descr="Picture 822970790"/>
          <p:cNvPicPr>
            <a:picLocks noChangeAspect="1"/>
          </p:cNvPicPr>
          <p:nvPr/>
        </p:nvPicPr>
        <p:blipFill>
          <a:blip r:embed="rId16"/>
          <a:stretch>
            <a:fillRect/>
          </a:stretch>
        </p:blipFill>
        <p:spPr>
          <a:xfrm>
            <a:off x="6556740" y="3392180"/>
            <a:ext cx="1374500" cy="824700"/>
          </a:xfrm>
          <a:prstGeom prst="rect">
            <a:avLst/>
          </a:prstGeom>
          <a:ln w="12700">
            <a:miter lim="400000"/>
          </a:ln>
        </p:spPr>
      </p:pic>
      <p:grpSp>
        <p:nvGrpSpPr>
          <p:cNvPr id="920" name="Group 11"/>
          <p:cNvGrpSpPr/>
          <p:nvPr/>
        </p:nvGrpSpPr>
        <p:grpSpPr>
          <a:xfrm>
            <a:off x="671146" y="2291883"/>
            <a:ext cx="3237654" cy="3435835"/>
            <a:chOff x="0" y="0"/>
            <a:chExt cx="3237652" cy="3435833"/>
          </a:xfrm>
        </p:grpSpPr>
        <p:sp>
          <p:nvSpPr>
            <p:cNvPr id="908" name="Arrow: Right 3"/>
            <p:cNvSpPr/>
            <p:nvPr/>
          </p:nvSpPr>
          <p:spPr>
            <a:xfrm>
              <a:off x="2122689" y="2630403"/>
              <a:ext cx="860838"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909" name="Arrow: Right 770557176"/>
            <p:cNvSpPr/>
            <p:nvPr/>
          </p:nvSpPr>
          <p:spPr>
            <a:xfrm>
              <a:off x="2113191" y="247927"/>
              <a:ext cx="1124462"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910" name="Arrow: Right 4"/>
            <p:cNvSpPr/>
            <p:nvPr/>
          </p:nvSpPr>
          <p:spPr>
            <a:xfrm>
              <a:off x="2113191" y="1362457"/>
              <a:ext cx="1124462" cy="384908"/>
            </a:xfrm>
            <a:prstGeom prst="rightArrow">
              <a:avLst>
                <a:gd name="adj1" fmla="val 50000"/>
                <a:gd name="adj2" fmla="val 50000"/>
              </a:avLst>
            </a:prstGeom>
            <a:solidFill>
              <a:schemeClr val="accent1"/>
            </a:solidFill>
            <a:ln w="12700" cap="flat">
              <a:solidFill>
                <a:srgbClr val="BA7025"/>
              </a:solidFill>
              <a:prstDash val="solid"/>
              <a:miter lim="800000"/>
            </a:ln>
            <a:effectLst/>
          </p:spPr>
          <p:txBody>
            <a:bodyPr wrap="square" lIns="45719" tIns="45719" rIns="45719" bIns="45719" numCol="1" anchor="t">
              <a:noAutofit/>
            </a:bodyPr>
            <a:lstStyle/>
            <a:p>
              <a:pPr>
                <a:defRPr>
                  <a:solidFill>
                    <a:srgbClr val="FFFFFF"/>
                  </a:solidFill>
                </a:defRPr>
              </a:pPr>
              <a:endParaRPr/>
            </a:p>
          </p:txBody>
        </p:sp>
        <p:grpSp>
          <p:nvGrpSpPr>
            <p:cNvPr id="913" name="Flowchart: Alternative Process 5"/>
            <p:cNvGrpSpPr/>
            <p:nvPr/>
          </p:nvGrpSpPr>
          <p:grpSpPr>
            <a:xfrm>
              <a:off x="62224" y="-1"/>
              <a:ext cx="1645108" cy="763832"/>
              <a:chOff x="0" y="0"/>
              <a:chExt cx="1645106" cy="763830"/>
            </a:xfrm>
          </p:grpSpPr>
          <p:sp>
            <p:nvSpPr>
              <p:cNvPr id="911" name="Shape"/>
              <p:cNvSpPr/>
              <p:nvPr/>
            </p:nvSpPr>
            <p:spPr>
              <a:xfrm>
                <a:off x="0" y="-1"/>
                <a:ext cx="1645108" cy="76383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748" y="0"/>
                      <a:pt x="1671" y="0"/>
                    </a:cubicBezTo>
                    <a:lnTo>
                      <a:pt x="19929" y="0"/>
                    </a:lnTo>
                    <a:cubicBezTo>
                      <a:pt x="20852" y="0"/>
                      <a:pt x="21600" y="1612"/>
                      <a:pt x="21600" y="3600"/>
                    </a:cubicBezTo>
                    <a:lnTo>
                      <a:pt x="21600" y="18000"/>
                    </a:lnTo>
                    <a:cubicBezTo>
                      <a:pt x="21600" y="19988"/>
                      <a:pt x="20852" y="21600"/>
                      <a:pt x="19929" y="21600"/>
                    </a:cubicBezTo>
                    <a:lnTo>
                      <a:pt x="1671" y="21600"/>
                    </a:lnTo>
                    <a:cubicBezTo>
                      <a:pt x="748" y="21600"/>
                      <a:pt x="0" y="19988"/>
                      <a:pt x="0" y="18000"/>
                    </a:cubicBezTo>
                    <a:close/>
                  </a:path>
                </a:pathLst>
              </a:custGeom>
              <a:solidFill>
                <a:schemeClr val="accent3"/>
              </a:solidFill>
              <a:ln w="12700" cap="flat">
                <a:solidFill>
                  <a:srgbClr val="BA7025"/>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912" name="data set"/>
              <p:cNvSpPr txBox="1"/>
              <p:nvPr/>
            </p:nvSpPr>
            <p:spPr>
              <a:xfrm>
                <a:off x="115722" y="159536"/>
                <a:ext cx="1413664" cy="444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data set</a:t>
                </a:r>
              </a:p>
            </p:txBody>
          </p:sp>
        </p:grpSp>
        <p:grpSp>
          <p:nvGrpSpPr>
            <p:cNvPr id="916" name="Flowchart: Alternative Process 6"/>
            <p:cNvGrpSpPr/>
            <p:nvPr/>
          </p:nvGrpSpPr>
          <p:grpSpPr>
            <a:xfrm>
              <a:off x="-1" y="1139969"/>
              <a:ext cx="1707332" cy="774969"/>
              <a:chOff x="0" y="0"/>
              <a:chExt cx="1707331" cy="774968"/>
            </a:xfrm>
          </p:grpSpPr>
          <p:sp>
            <p:nvSpPr>
              <p:cNvPr id="914" name="Shape"/>
              <p:cNvSpPr/>
              <p:nvPr/>
            </p:nvSpPr>
            <p:spPr>
              <a:xfrm>
                <a:off x="-1" y="-1"/>
                <a:ext cx="1707332" cy="77497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732" y="0"/>
                      <a:pt x="1634" y="0"/>
                    </a:cubicBezTo>
                    <a:lnTo>
                      <a:pt x="19966" y="0"/>
                    </a:lnTo>
                    <a:cubicBezTo>
                      <a:pt x="20868" y="0"/>
                      <a:pt x="21600" y="1612"/>
                      <a:pt x="21600" y="3600"/>
                    </a:cubicBezTo>
                    <a:lnTo>
                      <a:pt x="21600" y="18000"/>
                    </a:lnTo>
                    <a:cubicBezTo>
                      <a:pt x="21600" y="19988"/>
                      <a:pt x="20868" y="21600"/>
                      <a:pt x="19966" y="21600"/>
                    </a:cubicBezTo>
                    <a:lnTo>
                      <a:pt x="1634" y="21600"/>
                    </a:lnTo>
                    <a:cubicBezTo>
                      <a:pt x="732" y="21600"/>
                      <a:pt x="0" y="19988"/>
                      <a:pt x="0" y="18000"/>
                    </a:cubicBezTo>
                    <a:close/>
                  </a:path>
                </a:pathLst>
              </a:custGeom>
              <a:solidFill>
                <a:srgbClr val="80CAFF"/>
              </a:solidFill>
              <a:ln w="12700" cap="flat">
                <a:solidFill>
                  <a:srgbClr val="BA7025"/>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915" name="database"/>
              <p:cNvSpPr txBox="1"/>
              <p:nvPr/>
            </p:nvSpPr>
            <p:spPr>
              <a:xfrm>
                <a:off x="116651" y="165105"/>
                <a:ext cx="1474029" cy="4447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database</a:t>
                </a:r>
              </a:p>
            </p:txBody>
          </p:sp>
        </p:grpSp>
        <p:grpSp>
          <p:nvGrpSpPr>
            <p:cNvPr id="919" name="Flowchart: Alternative Process 8"/>
            <p:cNvGrpSpPr/>
            <p:nvPr/>
          </p:nvGrpSpPr>
          <p:grpSpPr>
            <a:xfrm>
              <a:off x="21873" y="2287534"/>
              <a:ext cx="1706624" cy="1148300"/>
              <a:chOff x="0" y="0"/>
              <a:chExt cx="1706622" cy="1148299"/>
            </a:xfrm>
          </p:grpSpPr>
          <p:sp>
            <p:nvSpPr>
              <p:cNvPr id="917" name="Shape"/>
              <p:cNvSpPr/>
              <p:nvPr/>
            </p:nvSpPr>
            <p:spPr>
              <a:xfrm>
                <a:off x="0" y="0"/>
                <a:ext cx="1706624" cy="11483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084" y="0"/>
                      <a:pt x="2422" y="0"/>
                    </a:cubicBezTo>
                    <a:lnTo>
                      <a:pt x="19178" y="0"/>
                    </a:lnTo>
                    <a:cubicBezTo>
                      <a:pt x="20516" y="0"/>
                      <a:pt x="21600" y="1612"/>
                      <a:pt x="21600" y="3600"/>
                    </a:cubicBezTo>
                    <a:lnTo>
                      <a:pt x="21600" y="18000"/>
                    </a:lnTo>
                    <a:cubicBezTo>
                      <a:pt x="21600" y="19988"/>
                      <a:pt x="20516" y="21600"/>
                      <a:pt x="19178" y="21600"/>
                    </a:cubicBezTo>
                    <a:lnTo>
                      <a:pt x="2422" y="21600"/>
                    </a:lnTo>
                    <a:cubicBezTo>
                      <a:pt x="1084" y="21600"/>
                      <a:pt x="0" y="19988"/>
                      <a:pt x="0" y="18000"/>
                    </a:cubicBezTo>
                    <a:close/>
                  </a:path>
                </a:pathLst>
              </a:custGeom>
              <a:solidFill>
                <a:srgbClr val="FFC285"/>
              </a:solidFill>
              <a:ln w="12700" cap="flat">
                <a:solidFill>
                  <a:srgbClr val="BA7025"/>
                </a:solidFill>
                <a:prstDash val="solid"/>
                <a:miter lim="800000"/>
              </a:ln>
              <a:effectLst/>
            </p:spPr>
            <p:txBody>
              <a:bodyPr wrap="square" lIns="45719" tIns="45719" rIns="45719" bIns="45719" numCol="1" anchor="ctr">
                <a:noAutofit/>
              </a:bodyPr>
              <a:lstStyle/>
              <a:p>
                <a:pPr algn="ctr">
                  <a:defRPr sz="2800"/>
                </a:pPr>
                <a:endParaRPr/>
              </a:p>
            </p:txBody>
          </p:sp>
          <p:sp>
            <p:nvSpPr>
              <p:cNvPr id="918" name="software or code"/>
              <p:cNvSpPr txBox="1"/>
              <p:nvPr/>
            </p:nvSpPr>
            <p:spPr>
              <a:xfrm>
                <a:off x="147761" y="135871"/>
                <a:ext cx="1411101" cy="876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software or code</a:t>
                </a:r>
              </a:p>
            </p:txBody>
          </p:sp>
        </p:grpSp>
      </p:grpSp>
      <p:sp>
        <p:nvSpPr>
          <p:cNvPr id="921" name="TextBox 7"/>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egnaposto contenuto 2"/>
          <p:cNvSpPr txBox="1">
            <a:spLocks noGrp="1"/>
          </p:cNvSpPr>
          <p:nvPr>
            <p:ph type="body" idx="1"/>
          </p:nvPr>
        </p:nvSpPr>
        <p:spPr>
          <a:xfrm>
            <a:off x="838200" y="1597282"/>
            <a:ext cx="10515600" cy="4351338"/>
          </a:xfrm>
          <a:prstGeom prst="rect">
            <a:avLst/>
          </a:prstGeom>
        </p:spPr>
        <p:txBody>
          <a:bodyPr/>
          <a:lstStyle/>
          <a:p>
            <a:pPr>
              <a:defRPr sz="3000"/>
            </a:pPr>
            <a:r>
              <a:t>License selector</a:t>
            </a:r>
            <a:br/>
            <a:r>
              <a:rPr u="sng">
                <a:solidFill>
                  <a:srgbClr val="0563C1"/>
                </a:solidFill>
                <a:uFill>
                  <a:solidFill>
                    <a:srgbClr val="0563C1"/>
                  </a:solidFill>
                </a:uFill>
                <a:hlinkClick r:id="rId2"/>
              </a:rPr>
              <a:t>https://ufal.github.io/public-license-selector/</a:t>
            </a:r>
            <a:endParaRPr u="sng">
              <a:solidFill>
                <a:srgbClr val="0563C1"/>
              </a:solidFill>
            </a:endParaRPr>
          </a:p>
          <a:p>
            <a:pPr marL="0" indent="0">
              <a:buSzTx/>
              <a:buNone/>
              <a:defRPr sz="3000"/>
            </a:pPr>
            <a:endParaRPr u="sng">
              <a:solidFill>
                <a:srgbClr val="0563C1"/>
              </a:solidFill>
            </a:endParaRPr>
          </a:p>
          <a:p>
            <a:pPr marL="261619" indent="-261619">
              <a:defRPr sz="3000"/>
            </a:pPr>
            <a:r>
              <a:t>Choose a license</a:t>
            </a:r>
            <a:br/>
            <a:r>
              <a:rPr u="sng">
                <a:solidFill>
                  <a:srgbClr val="0563C1"/>
                </a:solidFill>
                <a:uFill>
                  <a:solidFill>
                    <a:srgbClr val="0563C1"/>
                  </a:solidFill>
                </a:uFill>
                <a:hlinkClick r:id="rId3"/>
              </a:rPr>
              <a:t>https://choosealicense.com/</a:t>
            </a:r>
            <a:endParaRPr u="sng">
              <a:solidFill>
                <a:srgbClr val="0563C1"/>
              </a:solidFill>
            </a:endParaRPr>
          </a:p>
          <a:p>
            <a:pPr marL="0" indent="0">
              <a:buSzTx/>
              <a:buNone/>
              <a:defRPr sz="3000"/>
            </a:pPr>
            <a:endParaRPr u="sng">
              <a:solidFill>
                <a:srgbClr val="0563C1"/>
              </a:solidFill>
            </a:endParaRPr>
          </a:p>
          <a:p>
            <a:pPr>
              <a:defRPr sz="3000"/>
            </a:pPr>
            <a:r>
              <a:t>Creative Commons license chooser</a:t>
            </a:r>
            <a:br/>
            <a:r>
              <a:rPr u="sng">
                <a:solidFill>
                  <a:srgbClr val="0563C1"/>
                </a:solidFill>
                <a:uFill>
                  <a:solidFill>
                    <a:srgbClr val="0563C1"/>
                  </a:solidFill>
                </a:uFill>
                <a:hlinkClick r:id="rId4"/>
              </a:rPr>
              <a:t>https://chooser-beta.creativecommons.org/</a:t>
            </a:r>
          </a:p>
        </p:txBody>
      </p:sp>
      <p:sp>
        <p:nvSpPr>
          <p:cNvPr id="92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Titre 1">
            <a:extLst>
              <a:ext uri="{FF2B5EF4-FFF2-40B4-BE49-F238E27FC236}">
                <a16:creationId xmlns:a16="http://schemas.microsoft.com/office/drawing/2014/main" id="{B6CDD75D-C424-EBA3-FDFE-A2D7CCD429DF}"/>
              </a:ext>
            </a:extLst>
          </p:cNvPr>
          <p:cNvSpPr>
            <a:spLocks noGrp="1"/>
          </p:cNvSpPr>
          <p:nvPr/>
        </p:nvSpPr>
        <p:spPr bwMode="auto">
          <a:xfrm>
            <a:off x="694792" y="476672"/>
            <a:ext cx="10802416" cy="792088"/>
          </a:xfrm>
        </p:spPr>
        <p:txBody>
          <a:bodyPr vertOverflow="overflow" horzOverflow="overflow" vert="horz" wrap="square" lIns="91440" tIns="45720" rIns="91440" bIns="45720" numCol="1" spcCol="0" rtlCol="0" fromWordArt="0" anchor="b" anchorCtr="0" forceAA="0" compatLnSpc="0">
            <a:no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800" dirty="0">
                <a:solidFill>
                  <a:srgbClr val="000000"/>
                </a:solidFill>
              </a:rPr>
              <a:t>Tools to help you select an open license </a:t>
            </a:r>
            <a:endParaRPr lang="fr-FR" sz="3800" dirty="0"/>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Flowchart: Alternative Process 767498852"/>
          <p:cNvSpPr/>
          <p:nvPr/>
        </p:nvSpPr>
        <p:spPr>
          <a:xfrm>
            <a:off x="918913" y="2030370"/>
            <a:ext cx="4809636" cy="389721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306" y="0"/>
                  <a:pt x="2917" y="0"/>
                </a:cubicBezTo>
                <a:lnTo>
                  <a:pt x="18683" y="0"/>
                </a:lnTo>
                <a:cubicBezTo>
                  <a:pt x="20294" y="0"/>
                  <a:pt x="21600" y="1612"/>
                  <a:pt x="21600" y="3600"/>
                </a:cubicBezTo>
                <a:lnTo>
                  <a:pt x="21600" y="18000"/>
                </a:lnTo>
                <a:cubicBezTo>
                  <a:pt x="21600" y="19988"/>
                  <a:pt x="20294" y="21600"/>
                  <a:pt x="18683" y="21600"/>
                </a:cubicBezTo>
                <a:lnTo>
                  <a:pt x="2917" y="21600"/>
                </a:lnTo>
                <a:cubicBezTo>
                  <a:pt x="1306" y="21600"/>
                  <a:pt x="0" y="19988"/>
                  <a:pt x="0" y="18000"/>
                </a:cubicBezTo>
                <a:close/>
              </a:path>
            </a:pathLst>
          </a:custGeom>
          <a:solidFill>
            <a:schemeClr val="accent6"/>
          </a:solidFill>
          <a:ln w="12700">
            <a:solidFill>
              <a:schemeClr val="accent6"/>
            </a:solidFill>
            <a:miter/>
          </a:ln>
        </p:spPr>
        <p:txBody>
          <a:bodyPr lIns="45719" rIns="45719"/>
          <a:lstStyle/>
          <a:p>
            <a:pPr>
              <a:defRPr>
                <a:solidFill>
                  <a:srgbClr val="FFFFFF"/>
                </a:solidFill>
              </a:defRPr>
            </a:pPr>
            <a:endParaRPr/>
          </a:p>
        </p:txBody>
      </p:sp>
      <p:pic>
        <p:nvPicPr>
          <p:cNvPr id="927" name="Choo-choo-choose your licenseImage 4" descr="Choo-choo-choose your licenseImage 4"/>
          <p:cNvPicPr>
            <a:picLocks noChangeAspect="1"/>
          </p:cNvPicPr>
          <p:nvPr/>
        </p:nvPicPr>
        <p:blipFill>
          <a:blip r:embed="rId2"/>
          <a:stretch>
            <a:fillRect/>
          </a:stretch>
        </p:blipFill>
        <p:spPr>
          <a:xfrm>
            <a:off x="1134937" y="2283810"/>
            <a:ext cx="4392489" cy="3107063"/>
          </a:xfrm>
          <a:prstGeom prst="rect">
            <a:avLst/>
          </a:prstGeom>
          <a:ln w="12700">
            <a:miter lim="400000"/>
          </a:ln>
        </p:spPr>
      </p:pic>
      <p:sp>
        <p:nvSpPr>
          <p:cNvPr id="928" name="ZoneTexte 9"/>
          <p:cNvSpPr txBox="1"/>
          <p:nvPr/>
        </p:nvSpPr>
        <p:spPr>
          <a:xfrm>
            <a:off x="1252084" y="5458143"/>
            <a:ext cx="4229623" cy="345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t>Source : </a:t>
            </a:r>
            <a:r>
              <a:rPr u="sng">
                <a:solidFill>
                  <a:srgbClr val="0563C1"/>
                </a:solidFill>
                <a:uFill>
                  <a:solidFill>
                    <a:srgbClr val="0563C1"/>
                  </a:solidFill>
                </a:uFill>
                <a:hlinkClick r:id="rId3"/>
              </a:rPr>
              <a:t>https://commons.wikimedia.org/wiki/File:Choo-Choo_choose_your_license_(Creative_Commons_License).png</a:t>
            </a:r>
            <a:r>
              <a:t> CC-BY SA</a:t>
            </a:r>
          </a:p>
        </p:txBody>
      </p:sp>
      <p:sp>
        <p:nvSpPr>
          <p:cNvPr id="929" name="TextBox 22330978"/>
          <p:cNvSpPr txBox="1"/>
          <p:nvPr/>
        </p:nvSpPr>
        <p:spPr>
          <a:xfrm>
            <a:off x="1742642" y="1656375"/>
            <a:ext cx="3242041" cy="361663"/>
          </a:xfrm>
          <a:prstGeom prst="rect">
            <a:avLst/>
          </a:prstGeom>
          <a:ln w="28575">
            <a:solidFill>
              <a:schemeClr val="accent6"/>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chemeClr val="accent6"/>
                </a:solidFill>
              </a:defRPr>
            </a:lvl1pPr>
          </a:lstStyle>
          <a:p>
            <a:r>
              <a:t>How to choose your CC license</a:t>
            </a:r>
          </a:p>
        </p:txBody>
      </p:sp>
      <p:grpSp>
        <p:nvGrpSpPr>
          <p:cNvPr id="936" name="Group 1"/>
          <p:cNvGrpSpPr/>
          <p:nvPr/>
        </p:nvGrpSpPr>
        <p:grpSpPr>
          <a:xfrm>
            <a:off x="6758975" y="314293"/>
            <a:ext cx="4977375" cy="5866677"/>
            <a:chOff x="0" y="0"/>
            <a:chExt cx="4977374" cy="5866676"/>
          </a:xfrm>
        </p:grpSpPr>
        <p:sp>
          <p:nvSpPr>
            <p:cNvPr id="930" name="Flowchart: Alternative Process 807513760"/>
            <p:cNvSpPr/>
            <p:nvPr/>
          </p:nvSpPr>
          <p:spPr>
            <a:xfrm>
              <a:off x="-1" y="0"/>
              <a:ext cx="4570011" cy="5866677"/>
            </a:xfrm>
            <a:custGeom>
              <a:avLst/>
              <a:gdLst/>
              <a:ahLst/>
              <a:cxnLst>
                <a:cxn ang="0">
                  <a:pos x="wd2" y="hd2"/>
                </a:cxn>
                <a:cxn ang="5400000">
                  <a:pos x="wd2" y="hd2"/>
                </a:cxn>
                <a:cxn ang="10800000">
                  <a:pos x="wd2" y="hd2"/>
                </a:cxn>
                <a:cxn ang="16200000">
                  <a:pos x="wd2" y="hd2"/>
                </a:cxn>
              </a:cxnLst>
              <a:rect l="0" t="0" r="r" b="b"/>
              <a:pathLst>
                <a:path w="21600" h="21600" extrusionOk="0">
                  <a:moveTo>
                    <a:pt x="0" y="2804"/>
                  </a:moveTo>
                  <a:cubicBezTo>
                    <a:pt x="0" y="1256"/>
                    <a:pt x="1612" y="0"/>
                    <a:pt x="3600" y="0"/>
                  </a:cubicBezTo>
                  <a:lnTo>
                    <a:pt x="18000" y="0"/>
                  </a:lnTo>
                  <a:cubicBezTo>
                    <a:pt x="19988" y="0"/>
                    <a:pt x="21600" y="1256"/>
                    <a:pt x="21600" y="2804"/>
                  </a:cubicBezTo>
                  <a:lnTo>
                    <a:pt x="21600" y="18796"/>
                  </a:lnTo>
                  <a:cubicBezTo>
                    <a:pt x="21600" y="20344"/>
                    <a:pt x="19988" y="21600"/>
                    <a:pt x="18000" y="21600"/>
                  </a:cubicBezTo>
                  <a:lnTo>
                    <a:pt x="3600" y="21600"/>
                  </a:lnTo>
                  <a:cubicBezTo>
                    <a:pt x="1612" y="21600"/>
                    <a:pt x="0" y="20344"/>
                    <a:pt x="0" y="18796"/>
                  </a:cubicBezTo>
                  <a:close/>
                </a:path>
              </a:pathLst>
            </a:custGeom>
            <a:solidFill>
              <a:schemeClr val="accent3"/>
            </a:solidFill>
            <a:ln w="12700" cap="flat">
              <a:solidFill>
                <a:schemeClr val="accent3"/>
              </a:solidFill>
              <a:prstDash val="solid"/>
              <a:miter lim="800000"/>
            </a:ln>
            <a:effectLst/>
          </p:spPr>
          <p:txBody>
            <a:bodyPr wrap="square" lIns="45719" tIns="45719" rIns="45719" bIns="45719" numCol="1" anchor="t">
              <a:noAutofit/>
            </a:bodyPr>
            <a:lstStyle/>
            <a:p>
              <a:pPr>
                <a:defRPr>
                  <a:solidFill>
                    <a:srgbClr val="FFFFFF"/>
                  </a:solidFill>
                </a:defRPr>
              </a:pPr>
              <a:endParaRPr/>
            </a:p>
          </p:txBody>
        </p:sp>
        <p:pic>
          <p:nvPicPr>
            <p:cNvPr id="931" name="EUDAT licence selector wizardImage 3" descr="EUDAT licence selector wizardImage 3"/>
            <p:cNvPicPr>
              <a:picLocks noChangeAspect="1"/>
            </p:cNvPicPr>
            <p:nvPr/>
          </p:nvPicPr>
          <p:blipFill>
            <a:blip r:embed="rId4"/>
            <a:srcRect l="8273" t="11607" r="45675" b="7143"/>
            <a:stretch>
              <a:fillRect/>
            </a:stretch>
          </p:blipFill>
          <p:spPr>
            <a:xfrm>
              <a:off x="273926" y="2742481"/>
              <a:ext cx="4021676" cy="2741680"/>
            </a:xfrm>
            <a:prstGeom prst="rect">
              <a:avLst/>
            </a:prstGeom>
            <a:ln w="12700" cap="flat">
              <a:noFill/>
              <a:miter lim="400000"/>
            </a:ln>
            <a:effectLst/>
          </p:spPr>
        </p:pic>
        <p:sp>
          <p:nvSpPr>
            <p:cNvPr id="932" name="TextBox 658166559"/>
            <p:cNvSpPr txBox="1"/>
            <p:nvPr/>
          </p:nvSpPr>
          <p:spPr>
            <a:xfrm>
              <a:off x="320212" y="5475614"/>
              <a:ext cx="3932155" cy="205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pPr>
              <a:r>
                <a:t>EUDAT licence selector wizard </a:t>
              </a:r>
              <a:r>
                <a:rPr u="sng">
                  <a:solidFill>
                    <a:srgbClr val="0563C1"/>
                  </a:solidFill>
                  <a:uFill>
                    <a:solidFill>
                      <a:srgbClr val="0563C1"/>
                    </a:solidFill>
                  </a:uFill>
                  <a:hlinkClick r:id="rId5"/>
                </a:rPr>
                <a:t>https://ufal.github.io/public-license-selector/</a:t>
              </a:r>
              <a:r>
                <a:t> </a:t>
              </a:r>
            </a:p>
          </p:txBody>
        </p:sp>
        <p:pic>
          <p:nvPicPr>
            <p:cNvPr id="933" name="Choose an open source licenseImage 8" descr="Choose an open source licenseImage 8"/>
            <p:cNvPicPr>
              <a:picLocks noChangeAspect="1"/>
            </p:cNvPicPr>
            <p:nvPr/>
          </p:nvPicPr>
          <p:blipFill>
            <a:blip r:embed="rId6"/>
            <a:srcRect l="5839" t="11054" r="42440" b="14137"/>
            <a:stretch>
              <a:fillRect/>
            </a:stretch>
          </p:blipFill>
          <p:spPr>
            <a:xfrm>
              <a:off x="273926" y="181531"/>
              <a:ext cx="4021676" cy="2264865"/>
            </a:xfrm>
            <a:prstGeom prst="rect">
              <a:avLst/>
            </a:prstGeom>
            <a:ln w="12700" cap="flat">
              <a:noFill/>
              <a:miter lim="400000"/>
            </a:ln>
            <a:effectLst/>
          </p:spPr>
        </p:pic>
        <p:sp>
          <p:nvSpPr>
            <p:cNvPr id="934" name="Rectangle 2"/>
            <p:cNvSpPr txBox="1"/>
            <p:nvPr/>
          </p:nvSpPr>
          <p:spPr>
            <a:xfrm>
              <a:off x="318495" y="2404962"/>
              <a:ext cx="3933015" cy="2285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000"/>
              </a:pPr>
              <a:r>
                <a:t>Choose a license  </a:t>
              </a:r>
              <a:r>
                <a:rPr u="sng">
                  <a:solidFill>
                    <a:srgbClr val="0563C1"/>
                  </a:solidFill>
                  <a:uFill>
                    <a:solidFill>
                      <a:srgbClr val="0563C1"/>
                    </a:solidFill>
                  </a:uFill>
                  <a:hlinkClick r:id="rId7"/>
                </a:rPr>
                <a:t>https://choosealicense.com/</a:t>
              </a:r>
              <a:r>
                <a:t> </a:t>
              </a:r>
            </a:p>
          </p:txBody>
        </p:sp>
        <p:sp>
          <p:nvSpPr>
            <p:cNvPr id="935" name="TextBox 730712361"/>
            <p:cNvSpPr txBox="1"/>
            <p:nvPr/>
          </p:nvSpPr>
          <p:spPr>
            <a:xfrm rot="5399942">
              <a:off x="2827459" y="2565818"/>
              <a:ext cx="3938102" cy="361663"/>
            </a:xfrm>
            <a:prstGeom prst="rect">
              <a:avLst/>
            </a:prstGeom>
            <a:noFill/>
            <a:ln w="28575" cap="flat">
              <a:solidFill>
                <a:schemeClr val="accent3"/>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solidFill>
                    <a:schemeClr val="accent3"/>
                  </a:solidFill>
                </a:defRPr>
              </a:lvl1pPr>
            </a:lstStyle>
            <a:p>
              <a:r>
                <a:t>Tools to guide you to your perfect license</a:t>
              </a:r>
            </a:p>
          </p:txBody>
        </p:sp>
      </p:grpSp>
      <p:sp>
        <p:nvSpPr>
          <p:cNvPr id="937" name="TextBox 2"/>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Titre 1">
            <a:extLst>
              <a:ext uri="{FF2B5EF4-FFF2-40B4-BE49-F238E27FC236}">
                <a16:creationId xmlns:a16="http://schemas.microsoft.com/office/drawing/2014/main" id="{FAAF0178-7C72-3540-265D-2CB057B43BC5}"/>
              </a:ext>
            </a:extLst>
          </p:cNvPr>
          <p:cNvSpPr>
            <a:spLocks noGrp="1"/>
          </p:cNvSpPr>
          <p:nvPr/>
        </p:nvSpPr>
        <p:spPr bwMode="auto">
          <a:xfrm>
            <a:off x="546073" y="399132"/>
            <a:ext cx="6053983" cy="980986"/>
          </a:xfrm>
        </p:spPr>
        <p:txBody>
          <a:bodyPr vertOverflow="overflow" horzOverflow="overflow" vert="horz" wrap="square" lIns="91440" tIns="45720" rIns="91440" bIns="45720" numCol="1" spcCol="0" rtlCol="0" fromWordArt="0" anchor="b" anchorCtr="0" forceAA="0" compatLnSpc="0">
            <a:no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400" dirty="0">
                <a:solidFill>
                  <a:srgbClr val="000000"/>
                </a:solidFill>
              </a:rPr>
              <a:t>How do license-selection tools work?</a:t>
            </a:r>
            <a:endParaRPr lang="fr-FR" sz="3400" dirty="0"/>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7" name="Cartoon of researchers discussing dataPicture 590369408" descr="Cartoon of researchers discussing dataPicture 590369408"/>
          <p:cNvPicPr>
            <a:picLocks noChangeAspect="1"/>
          </p:cNvPicPr>
          <p:nvPr/>
        </p:nvPicPr>
        <p:blipFill>
          <a:blip r:embed="rId2"/>
          <a:stretch>
            <a:fillRect/>
          </a:stretch>
        </p:blipFill>
        <p:spPr>
          <a:xfrm>
            <a:off x="4273396" y="1949020"/>
            <a:ext cx="7535548" cy="3192584"/>
          </a:xfrm>
          <a:prstGeom prst="rect">
            <a:avLst/>
          </a:prstGeom>
          <a:ln w="12700">
            <a:miter lim="400000"/>
          </a:ln>
        </p:spPr>
      </p:pic>
      <p:sp>
        <p:nvSpPr>
          <p:cNvPr id="948" name="TextBox 1777550038"/>
          <p:cNvSpPr txBox="1"/>
          <p:nvPr/>
        </p:nvSpPr>
        <p:spPr>
          <a:xfrm>
            <a:off x="2469312" y="5629357"/>
            <a:ext cx="8938978" cy="393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a:pPr>
            <a:r>
              <a:t>Image by </a:t>
            </a:r>
            <a:r>
              <a:rPr>
                <a:solidFill>
                  <a:srgbClr val="333333"/>
                </a:solidFill>
              </a:rPr>
              <a:t>Patrick Hochstenbach.</a:t>
            </a:r>
            <a:r>
              <a:t> Source: Open Science Training Handbook, </a:t>
            </a:r>
            <a:r>
              <a:rPr u="sng">
                <a:solidFill>
                  <a:srgbClr val="0563C1"/>
                </a:solidFill>
                <a:uFill>
                  <a:solidFill>
                    <a:srgbClr val="0563C1"/>
                  </a:solidFill>
                </a:uFill>
                <a:hlinkClick r:id="rId3"/>
              </a:rPr>
              <a:t>https://open-science-training-handbook.github.io/Open-Science-Training-Handbook_EN/02OpenScienceBasics/06OpenLicensingAndFileFormats.html</a:t>
            </a:r>
            <a:r>
              <a:rPr u="sng"/>
              <a:t>, </a:t>
            </a:r>
            <a:r>
              <a:t>CC0 1.0 Universal.</a:t>
            </a:r>
          </a:p>
        </p:txBody>
      </p:sp>
      <p:grpSp>
        <p:nvGrpSpPr>
          <p:cNvPr id="951" name="TextBox 465450035"/>
          <p:cNvGrpSpPr/>
          <p:nvPr/>
        </p:nvGrpSpPr>
        <p:grpSpPr>
          <a:xfrm>
            <a:off x="423454" y="1463791"/>
            <a:ext cx="4015364" cy="4151741"/>
            <a:chOff x="0" y="0"/>
            <a:chExt cx="4015363" cy="4151739"/>
          </a:xfrm>
        </p:grpSpPr>
        <p:sp>
          <p:nvSpPr>
            <p:cNvPr id="949" name="Shape"/>
            <p:cNvSpPr/>
            <p:nvPr/>
          </p:nvSpPr>
          <p:spPr>
            <a:xfrm>
              <a:off x="0" y="0"/>
              <a:ext cx="4015364" cy="4151740"/>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chemeClr val="accent1"/>
            </a:solidFill>
            <a:ln w="12700" cap="flat">
              <a:noFill/>
              <a:miter lim="400000"/>
            </a:ln>
            <a:effectLst/>
          </p:spPr>
          <p:txBody>
            <a:bodyPr wrap="square" lIns="45719" tIns="45719" rIns="45719" bIns="45719" numCol="1" anchor="t">
              <a:noAutofit/>
            </a:bodyPr>
            <a:lstStyle/>
            <a:p>
              <a:pPr algn="ctr">
                <a:defRPr sz="2400"/>
              </a:pPr>
              <a:endParaRPr/>
            </a:p>
          </p:txBody>
        </p:sp>
        <p:sp>
          <p:nvSpPr>
            <p:cNvPr id="950" name="WARNING!…"/>
            <p:cNvSpPr txBox="1"/>
            <p:nvPr/>
          </p:nvSpPr>
          <p:spPr>
            <a:xfrm>
              <a:off x="601800" y="612392"/>
              <a:ext cx="2528086" cy="26022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400" b="1"/>
              </a:pPr>
              <a:r>
                <a:t>WARNING!</a:t>
              </a:r>
              <a:r>
                <a:rPr b="0"/>
                <a:t> </a:t>
              </a:r>
            </a:p>
            <a:p>
              <a:pPr algn="ctr">
                <a:defRPr sz="2400"/>
              </a:pPr>
              <a:r>
                <a:t>If you choose an open license, but not an open file format, </a:t>
              </a:r>
              <a:r>
                <a:rPr b="1"/>
                <a:t>access might be restricted</a:t>
              </a:r>
              <a:r>
                <a:t>.</a:t>
              </a:r>
            </a:p>
          </p:txBody>
        </p:sp>
      </p:grpSp>
      <p:pic>
        <p:nvPicPr>
          <p:cNvPr id="952" name="Picture 958186755" descr="Picture 958186755"/>
          <p:cNvPicPr>
            <a:picLocks noChangeAspect="1"/>
          </p:cNvPicPr>
          <p:nvPr/>
        </p:nvPicPr>
        <p:blipFill>
          <a:blip r:embed="rId4"/>
          <a:stretch>
            <a:fillRect/>
          </a:stretch>
        </p:blipFill>
        <p:spPr>
          <a:xfrm>
            <a:off x="3296313" y="3932411"/>
            <a:ext cx="1723718" cy="1517078"/>
          </a:xfrm>
          <a:prstGeom prst="rect">
            <a:avLst/>
          </a:prstGeom>
          <a:ln w="12700">
            <a:miter lim="400000"/>
          </a:ln>
        </p:spPr>
      </p:pic>
      <p:sp>
        <p:nvSpPr>
          <p:cNvPr id="953"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
        <p:nvSpPr>
          <p:cNvPr id="2" name="Titre 1">
            <a:extLst>
              <a:ext uri="{FF2B5EF4-FFF2-40B4-BE49-F238E27FC236}">
                <a16:creationId xmlns:a16="http://schemas.microsoft.com/office/drawing/2014/main" id="{8E6CF142-6114-710D-84A0-587A3261A0C0}"/>
              </a:ext>
            </a:extLst>
          </p:cNvPr>
          <p:cNvSpPr>
            <a:spLocks noGrp="1"/>
          </p:cNvSpPr>
          <p:nvPr/>
        </p:nvSpPr>
        <p:spPr bwMode="auto">
          <a:xfrm>
            <a:off x="551384" y="160399"/>
            <a:ext cx="11214866" cy="943408"/>
          </a:xfrm>
        </p:spPr>
        <p:txBody>
          <a:bodyPr vertOverflow="overflow" horzOverflow="overflow" vert="horz" wrap="square" lIns="91440" tIns="45720" rIns="91440" bIns="45720" numCol="1" spcCol="0" rtlCol="0" fromWordArt="0" anchor="b" anchorCtr="0" forceAA="0" compatLnSpc="0">
            <a:no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800" dirty="0">
                <a:solidFill>
                  <a:srgbClr val="000000"/>
                </a:solidFill>
              </a:rPr>
              <a:t>Open file format</a:t>
            </a:r>
            <a:endParaRPr lang="fr-FR" sz="3800" dirty="0"/>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Title 1"/>
          <p:cNvSpPr txBox="1">
            <a:spLocks noGrp="1"/>
          </p:cNvSpPr>
          <p:nvPr>
            <p:ph type="title"/>
          </p:nvPr>
        </p:nvSpPr>
        <p:spPr>
          <a:xfrm>
            <a:off x="623391" y="266780"/>
            <a:ext cx="10515601" cy="903635"/>
          </a:xfrm>
          <a:prstGeom prst="rect">
            <a:avLst/>
          </a:prstGeom>
        </p:spPr>
        <p:txBody>
          <a:bodyPr/>
          <a:lstStyle>
            <a:lvl1pPr>
              <a:defRPr sz="3600"/>
            </a:lvl1pPr>
          </a:lstStyle>
          <a:p>
            <a:r>
              <a:t>A minute about licensing metadata</a:t>
            </a:r>
          </a:p>
        </p:txBody>
      </p:sp>
      <p:sp>
        <p:nvSpPr>
          <p:cNvPr id="956" name="TextBox 249396062"/>
          <p:cNvSpPr txBox="1"/>
          <p:nvPr/>
        </p:nvSpPr>
        <p:spPr>
          <a:xfrm>
            <a:off x="449554" y="1276920"/>
            <a:ext cx="5646447" cy="1804973"/>
          </a:xfrm>
          <a:prstGeom prst="rect">
            <a:avLst/>
          </a:prstGeom>
          <a:solidFill>
            <a:srgbClr val="80CAFF">
              <a:alpha val="4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3877" indent="-283877">
              <a:buSzPct val="100000"/>
              <a:buFont typeface="Arial"/>
              <a:buChar char="•"/>
              <a:defRPr sz="2300"/>
            </a:pPr>
            <a:r>
              <a:t>Metadata helps people </a:t>
            </a:r>
            <a:r>
              <a:rPr b="1"/>
              <a:t>discover</a:t>
            </a:r>
            <a:r>
              <a:t> your data.</a:t>
            </a:r>
          </a:p>
          <a:p>
            <a:pPr marL="283877" indent="-283877">
              <a:buSzPct val="100000"/>
              <a:buFont typeface="Arial"/>
              <a:buChar char="•"/>
              <a:defRPr sz="2300"/>
            </a:pPr>
            <a:r>
              <a:t>The wider your metadata is distributed, the higher </a:t>
            </a:r>
            <a:r>
              <a:rPr b="1"/>
              <a:t>visibility</a:t>
            </a:r>
            <a:r>
              <a:t> of your research.</a:t>
            </a:r>
          </a:p>
          <a:p>
            <a:pPr marL="283877" indent="-283877">
              <a:buSzPct val="100000"/>
              <a:buFont typeface="Arial"/>
              <a:buChar char="•"/>
              <a:defRPr sz="2300"/>
            </a:pPr>
            <a:r>
              <a:t>Other may want to add to it, enhance it, link to other resources – all good! </a:t>
            </a:r>
          </a:p>
        </p:txBody>
      </p:sp>
      <p:sp>
        <p:nvSpPr>
          <p:cNvPr id="957" name="TextBox 1470326404"/>
          <p:cNvSpPr txBox="1"/>
          <p:nvPr/>
        </p:nvSpPr>
        <p:spPr>
          <a:xfrm>
            <a:off x="381079" y="5941342"/>
            <a:ext cx="11254491"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400"/>
            </a:pPr>
            <a:r>
              <a:t>&lt;source : </a:t>
            </a:r>
            <a:r>
              <a:rPr u="sng">
                <a:solidFill>
                  <a:srgbClr val="0563C1"/>
                </a:solidFill>
                <a:uFill>
                  <a:solidFill>
                    <a:srgbClr val="0563C1"/>
                  </a:solidFill>
                </a:uFill>
                <a:hlinkClick r:id="rId2"/>
              </a:rPr>
              <a:t>https://data.europa.eu/sites/default/files/d2.1.2_training_module_2.5_data_and_metadata_licensing_en_edp.pdf</a:t>
            </a:r>
            <a:r>
              <a:t> CC-BY&gt;</a:t>
            </a:r>
          </a:p>
        </p:txBody>
      </p:sp>
      <p:sp>
        <p:nvSpPr>
          <p:cNvPr id="958"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itle 1"/>
          <p:cNvSpPr txBox="1">
            <a:spLocks noGrp="1"/>
          </p:cNvSpPr>
          <p:nvPr>
            <p:ph type="title"/>
          </p:nvPr>
        </p:nvSpPr>
        <p:spPr>
          <a:xfrm>
            <a:off x="623391" y="266780"/>
            <a:ext cx="10515601" cy="903635"/>
          </a:xfrm>
          <a:prstGeom prst="rect">
            <a:avLst/>
          </a:prstGeom>
        </p:spPr>
        <p:txBody>
          <a:bodyPr/>
          <a:lstStyle>
            <a:lvl1pPr>
              <a:defRPr sz="3600"/>
            </a:lvl1pPr>
          </a:lstStyle>
          <a:p>
            <a:r>
              <a:t>A minute about licensing metadata</a:t>
            </a:r>
          </a:p>
        </p:txBody>
      </p:sp>
      <p:sp>
        <p:nvSpPr>
          <p:cNvPr id="961" name="TextBox 1521712392"/>
          <p:cNvSpPr txBox="1"/>
          <p:nvPr/>
        </p:nvSpPr>
        <p:spPr>
          <a:xfrm>
            <a:off x="6312023" y="1276949"/>
            <a:ext cx="5518806" cy="2518977"/>
          </a:xfrm>
          <a:prstGeom prst="rect">
            <a:avLst/>
          </a:prstGeom>
          <a:solidFill>
            <a:schemeClr val="accent6">
              <a:alpha val="4999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a:pPr>
            <a:r>
              <a:t>Good practices:</a:t>
            </a:r>
          </a:p>
          <a:p>
            <a:pPr marL="283877" indent="-283877">
              <a:buSzPct val="100000"/>
              <a:buFont typeface="Arial"/>
              <a:buChar char="•"/>
              <a:defRPr sz="2200"/>
            </a:pPr>
            <a:r>
              <a:t>License the metadata </a:t>
            </a:r>
            <a:r>
              <a:rPr b="1"/>
              <a:t>as openly as possible</a:t>
            </a:r>
            <a:r>
              <a:t>.</a:t>
            </a:r>
          </a:p>
          <a:p>
            <a:pPr marL="283877" indent="-283877">
              <a:buSzPct val="100000"/>
              <a:buFont typeface="Arial"/>
              <a:buChar char="•"/>
              <a:defRPr sz="2200"/>
            </a:pPr>
            <a:r>
              <a:t>A </a:t>
            </a:r>
            <a:r>
              <a:rPr b="1"/>
              <a:t>public domain license</a:t>
            </a:r>
            <a:r>
              <a:t> = the widest reuse.</a:t>
            </a:r>
          </a:p>
          <a:p>
            <a:pPr marL="283877" indent="-283877">
              <a:buSzPct val="100000"/>
              <a:buFont typeface="Arial"/>
              <a:buChar char="•"/>
              <a:defRPr sz="2200"/>
            </a:pPr>
            <a:r>
              <a:t>An attribution license ensures you get credit downstream, but may cause problems if data is shared multiple times (attribution stacking).</a:t>
            </a:r>
          </a:p>
        </p:txBody>
      </p:sp>
      <p:sp>
        <p:nvSpPr>
          <p:cNvPr id="962" name="TextBox 249396062"/>
          <p:cNvSpPr txBox="1"/>
          <p:nvPr/>
        </p:nvSpPr>
        <p:spPr>
          <a:xfrm>
            <a:off x="449554" y="1276920"/>
            <a:ext cx="5646447" cy="1804973"/>
          </a:xfrm>
          <a:prstGeom prst="rect">
            <a:avLst/>
          </a:prstGeom>
          <a:solidFill>
            <a:srgbClr val="80CAFF">
              <a:alpha val="4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3877" indent="-283877">
              <a:buSzPct val="100000"/>
              <a:buFont typeface="Arial"/>
              <a:buChar char="•"/>
              <a:defRPr sz="2300"/>
            </a:pPr>
            <a:r>
              <a:t>Metadata helps people </a:t>
            </a:r>
            <a:r>
              <a:rPr b="1"/>
              <a:t>discover</a:t>
            </a:r>
            <a:r>
              <a:t> your data.</a:t>
            </a:r>
          </a:p>
          <a:p>
            <a:pPr marL="283877" indent="-283877">
              <a:buSzPct val="100000"/>
              <a:buFont typeface="Arial"/>
              <a:buChar char="•"/>
              <a:defRPr sz="2300"/>
            </a:pPr>
            <a:r>
              <a:t>The wider your metadata is distributed, the higher </a:t>
            </a:r>
            <a:r>
              <a:rPr b="1"/>
              <a:t>visibility</a:t>
            </a:r>
            <a:r>
              <a:t> of your research.</a:t>
            </a:r>
          </a:p>
          <a:p>
            <a:pPr marL="283877" indent="-283877">
              <a:buSzPct val="100000"/>
              <a:buFont typeface="Arial"/>
              <a:buChar char="•"/>
              <a:defRPr sz="2300"/>
            </a:pPr>
            <a:r>
              <a:t>Other may want to add to it, enhance it, link to other resources – all good! </a:t>
            </a:r>
          </a:p>
        </p:txBody>
      </p:sp>
      <p:sp>
        <p:nvSpPr>
          <p:cNvPr id="963" name="TextBox 1470326404"/>
          <p:cNvSpPr txBox="1"/>
          <p:nvPr/>
        </p:nvSpPr>
        <p:spPr>
          <a:xfrm>
            <a:off x="381079" y="5941342"/>
            <a:ext cx="11254491"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400"/>
            </a:pPr>
            <a:r>
              <a:t>&lt;source : </a:t>
            </a:r>
            <a:r>
              <a:rPr u="sng">
                <a:solidFill>
                  <a:srgbClr val="0563C1"/>
                </a:solidFill>
                <a:uFill>
                  <a:solidFill>
                    <a:srgbClr val="0563C1"/>
                  </a:solidFill>
                </a:uFill>
                <a:hlinkClick r:id="rId2"/>
              </a:rPr>
              <a:t>https://data.europa.eu/sites/default/files/d2.1.2_training_module_2.5_data_and_metadata_licensing_en_edp.pdf</a:t>
            </a:r>
            <a:r>
              <a:t> CC-BY&gt;</a:t>
            </a:r>
          </a:p>
        </p:txBody>
      </p:sp>
      <p:sp>
        <p:nvSpPr>
          <p:cNvPr id="964"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Title 1"/>
          <p:cNvSpPr txBox="1">
            <a:spLocks noGrp="1"/>
          </p:cNvSpPr>
          <p:nvPr>
            <p:ph type="title"/>
          </p:nvPr>
        </p:nvSpPr>
        <p:spPr>
          <a:xfrm>
            <a:off x="623391" y="266780"/>
            <a:ext cx="10515601" cy="903635"/>
          </a:xfrm>
          <a:prstGeom prst="rect">
            <a:avLst/>
          </a:prstGeom>
        </p:spPr>
        <p:txBody>
          <a:bodyPr/>
          <a:lstStyle>
            <a:lvl1pPr>
              <a:defRPr sz="3600"/>
            </a:lvl1pPr>
          </a:lstStyle>
          <a:p>
            <a:r>
              <a:t>A minute about licensing metadata</a:t>
            </a:r>
          </a:p>
        </p:txBody>
      </p:sp>
      <p:sp>
        <p:nvSpPr>
          <p:cNvPr id="967" name="TextBox 1521712392"/>
          <p:cNvSpPr txBox="1"/>
          <p:nvPr/>
        </p:nvSpPr>
        <p:spPr>
          <a:xfrm>
            <a:off x="6312023" y="1276949"/>
            <a:ext cx="5518806" cy="2518977"/>
          </a:xfrm>
          <a:prstGeom prst="rect">
            <a:avLst/>
          </a:prstGeom>
          <a:solidFill>
            <a:schemeClr val="accent6">
              <a:alpha val="4999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a:pPr>
            <a:r>
              <a:t>Good practices:</a:t>
            </a:r>
          </a:p>
          <a:p>
            <a:pPr marL="283877" indent="-283877">
              <a:buSzPct val="100000"/>
              <a:buFont typeface="Arial"/>
              <a:buChar char="•"/>
              <a:defRPr sz="2200"/>
            </a:pPr>
            <a:r>
              <a:t>License the metadata </a:t>
            </a:r>
            <a:r>
              <a:rPr b="1"/>
              <a:t>as openly as possible</a:t>
            </a:r>
            <a:r>
              <a:t>.</a:t>
            </a:r>
          </a:p>
          <a:p>
            <a:pPr marL="283877" indent="-283877">
              <a:buSzPct val="100000"/>
              <a:buFont typeface="Arial"/>
              <a:buChar char="•"/>
              <a:defRPr sz="2200"/>
            </a:pPr>
            <a:r>
              <a:t>A </a:t>
            </a:r>
            <a:r>
              <a:rPr b="1"/>
              <a:t>public domain license</a:t>
            </a:r>
            <a:r>
              <a:t> = the widest reuse.</a:t>
            </a:r>
          </a:p>
          <a:p>
            <a:pPr marL="283877" indent="-283877">
              <a:buSzPct val="100000"/>
              <a:buFont typeface="Arial"/>
              <a:buChar char="•"/>
              <a:defRPr sz="2200"/>
            </a:pPr>
            <a:r>
              <a:t>An attribution license ensures you get credit downstream, but may cause problems if data is shared multiple times (attribution stacking).</a:t>
            </a:r>
          </a:p>
        </p:txBody>
      </p:sp>
      <p:sp>
        <p:nvSpPr>
          <p:cNvPr id="968" name="TextBox 912534126"/>
          <p:cNvSpPr txBox="1"/>
          <p:nvPr/>
        </p:nvSpPr>
        <p:spPr>
          <a:xfrm>
            <a:off x="747038" y="3428999"/>
            <a:ext cx="5165401"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200">
                <a:solidFill>
                  <a:schemeClr val="accent2"/>
                </a:solidFill>
              </a:defRPr>
            </a:pPr>
            <a:r>
              <a:t>Which licenses are well suited for metadata?</a:t>
            </a:r>
          </a:p>
        </p:txBody>
      </p:sp>
      <p:sp>
        <p:nvSpPr>
          <p:cNvPr id="969" name="TextBox 249396062"/>
          <p:cNvSpPr txBox="1"/>
          <p:nvPr/>
        </p:nvSpPr>
        <p:spPr>
          <a:xfrm>
            <a:off x="449554" y="1276920"/>
            <a:ext cx="5646447" cy="1804973"/>
          </a:xfrm>
          <a:prstGeom prst="rect">
            <a:avLst/>
          </a:prstGeom>
          <a:solidFill>
            <a:srgbClr val="80CAFF">
              <a:alpha val="4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3877" indent="-283877">
              <a:buSzPct val="100000"/>
              <a:buFont typeface="Arial"/>
              <a:buChar char="•"/>
              <a:defRPr sz="2300"/>
            </a:pPr>
            <a:r>
              <a:t>Metadata helps people </a:t>
            </a:r>
            <a:r>
              <a:rPr b="1"/>
              <a:t>discover</a:t>
            </a:r>
            <a:r>
              <a:t> your data.</a:t>
            </a:r>
          </a:p>
          <a:p>
            <a:pPr marL="283877" indent="-283877">
              <a:buSzPct val="100000"/>
              <a:buFont typeface="Arial"/>
              <a:buChar char="•"/>
              <a:defRPr sz="2300"/>
            </a:pPr>
            <a:r>
              <a:t>The wider your metadata is distributed, the higher </a:t>
            </a:r>
            <a:r>
              <a:rPr b="1"/>
              <a:t>visibility</a:t>
            </a:r>
            <a:r>
              <a:t> of your research.</a:t>
            </a:r>
          </a:p>
          <a:p>
            <a:pPr marL="283877" indent="-283877">
              <a:buSzPct val="100000"/>
              <a:buFont typeface="Arial"/>
              <a:buChar char="•"/>
              <a:defRPr sz="2300"/>
            </a:pPr>
            <a:r>
              <a:t>Other may want to add to it, enhance it, link to other resources – all good! </a:t>
            </a:r>
          </a:p>
        </p:txBody>
      </p:sp>
      <p:graphicFrame>
        <p:nvGraphicFramePr>
          <p:cNvPr id="970" name="Table 2137438379"/>
          <p:cNvGraphicFramePr/>
          <p:nvPr/>
        </p:nvGraphicFramePr>
        <p:xfrm>
          <a:off x="449555" y="4003831"/>
          <a:ext cx="7328345" cy="1903351"/>
        </p:xfrm>
        <a:graphic>
          <a:graphicData uri="http://schemas.openxmlformats.org/drawingml/2006/table">
            <a:tbl>
              <a:tblPr firstRow="1" bandRow="1">
                <a:tableStyleId>{4C3C2611-4C71-4FC5-86AE-919BDF0F9419}</a:tableStyleId>
              </a:tblPr>
              <a:tblGrid>
                <a:gridCol w="2306436">
                  <a:extLst>
                    <a:ext uri="{9D8B030D-6E8A-4147-A177-3AD203B41FA5}">
                      <a16:colId xmlns:a16="http://schemas.microsoft.com/office/drawing/2014/main" val="20000"/>
                    </a:ext>
                  </a:extLst>
                </a:gridCol>
                <a:gridCol w="5021909">
                  <a:extLst>
                    <a:ext uri="{9D8B030D-6E8A-4147-A177-3AD203B41FA5}">
                      <a16:colId xmlns:a16="http://schemas.microsoft.com/office/drawing/2014/main" val="20001"/>
                    </a:ext>
                  </a:extLst>
                </a:gridCol>
              </a:tblGrid>
              <a:tr h="440311">
                <a:tc>
                  <a:txBody>
                    <a:bodyPr/>
                    <a:lstStyle/>
                    <a:p>
                      <a:pPr algn="l">
                        <a:defRPr sz="1800" b="0"/>
                      </a:pPr>
                      <a:r>
                        <a:rPr b="1"/>
                        <a:t>Fully open reuse</a:t>
                      </a:r>
                    </a:p>
                  </a:txBody>
                  <a:tcPr marL="45720" marR="45720" horzOverflow="overflow">
                    <a:solidFill>
                      <a:srgbClr val="D3ECB9"/>
                    </a:solidFill>
                  </a:tcPr>
                </a:tc>
                <a:tc>
                  <a:txBody>
                    <a:bodyPr/>
                    <a:lstStyle/>
                    <a:p>
                      <a:pPr algn="l">
                        <a:defRPr sz="1800" b="0"/>
                      </a:pPr>
                      <a:r>
                        <a:rPr b="1"/>
                        <a:t>Used but lead to attribution stacking (not ideal)</a:t>
                      </a:r>
                    </a:p>
                  </a:txBody>
                  <a:tcPr marL="45720" marR="45720" horzOverflow="overflow"/>
                </a:tc>
                <a:extLst>
                  <a:ext uri="{0D108BD9-81ED-4DB2-BD59-A6C34878D82A}">
                    <a16:rowId xmlns:a16="http://schemas.microsoft.com/office/drawing/2014/main" val="10000"/>
                  </a:ext>
                </a:extLst>
              </a:tr>
              <a:tr h="340830">
                <a:tc>
                  <a:txBody>
                    <a:bodyPr/>
                    <a:lstStyle/>
                    <a:p>
                      <a:pPr algn="l">
                        <a:defRPr sz="1800"/>
                      </a:pPr>
                      <a:r>
                        <a:t>Public Domain Mark</a:t>
                      </a:r>
                    </a:p>
                  </a:txBody>
                  <a:tcPr marL="45720" marR="45720" horzOverflow="overflow">
                    <a:solidFill>
                      <a:srgbClr val="D3ECB9"/>
                    </a:solidFill>
                  </a:tcPr>
                </a:tc>
                <a:tc>
                  <a:txBody>
                    <a:bodyPr/>
                    <a:lstStyle/>
                    <a:p>
                      <a:pPr algn="l">
                        <a:defRPr sz="1800"/>
                      </a:pPr>
                      <a:r>
                        <a:t>CC-BY</a:t>
                      </a:r>
                    </a:p>
                  </a:txBody>
                  <a:tcPr marL="45720" marR="45720" horzOverflow="overflow"/>
                </a:tc>
                <a:extLst>
                  <a:ext uri="{0D108BD9-81ED-4DB2-BD59-A6C34878D82A}">
                    <a16:rowId xmlns:a16="http://schemas.microsoft.com/office/drawing/2014/main" val="10001"/>
                  </a:ext>
                </a:extLst>
              </a:tr>
              <a:tr h="340830">
                <a:tc>
                  <a:txBody>
                    <a:bodyPr/>
                    <a:lstStyle/>
                    <a:p>
                      <a:pPr algn="l">
                        <a:defRPr sz="1800"/>
                      </a:pPr>
                      <a:r>
                        <a:t>CC0</a:t>
                      </a:r>
                    </a:p>
                  </a:txBody>
                  <a:tcPr marL="45720" marR="45720" horzOverflow="overflow">
                    <a:solidFill>
                      <a:srgbClr val="D3ECB9"/>
                    </a:solidFill>
                  </a:tcPr>
                </a:tc>
                <a:tc>
                  <a:txBody>
                    <a:bodyPr/>
                    <a:lstStyle/>
                    <a:p>
                      <a:pPr algn="l">
                        <a:defRPr sz="1800"/>
                      </a:pPr>
                      <a:r>
                        <a:t>ODC-Attribution</a:t>
                      </a:r>
                    </a:p>
                  </a:txBody>
                  <a:tcPr marL="45720" marR="45720" horzOverflow="overflow"/>
                </a:tc>
                <a:extLst>
                  <a:ext uri="{0D108BD9-81ED-4DB2-BD59-A6C34878D82A}">
                    <a16:rowId xmlns:a16="http://schemas.microsoft.com/office/drawing/2014/main" val="10002"/>
                  </a:ext>
                </a:extLst>
              </a:tr>
              <a:tr h="340830">
                <a:tc>
                  <a:txBody>
                    <a:bodyPr/>
                    <a:lstStyle/>
                    <a:p>
                      <a:pPr algn="l">
                        <a:defRPr sz="1800"/>
                      </a:pPr>
                      <a:r>
                        <a:t>PDDL</a:t>
                      </a:r>
                    </a:p>
                  </a:txBody>
                  <a:tcPr marL="45720" marR="45720" horzOverflow="overflow">
                    <a:solidFill>
                      <a:srgbClr val="D3ECB9"/>
                    </a:solidFill>
                  </a:tcPr>
                </a:tc>
                <a:tc>
                  <a:txBody>
                    <a:bodyPr/>
                    <a:lstStyle/>
                    <a:p>
                      <a:pPr algn="l">
                        <a:defRPr sz="1800"/>
                      </a:pPr>
                      <a:r>
                        <a:t>ISA Open Metadata licence 1.1</a:t>
                      </a:r>
                    </a:p>
                  </a:txBody>
                  <a:tcPr marL="45720" marR="45720" horzOverflow="overflow"/>
                </a:tc>
                <a:extLst>
                  <a:ext uri="{0D108BD9-81ED-4DB2-BD59-A6C34878D82A}">
                    <a16:rowId xmlns:a16="http://schemas.microsoft.com/office/drawing/2014/main" val="10003"/>
                  </a:ext>
                </a:extLst>
              </a:tr>
              <a:tr h="340830">
                <a:tc>
                  <a:txBody>
                    <a:bodyPr/>
                    <a:lstStyle/>
                    <a:p>
                      <a:pPr algn="l">
                        <a:defRPr sz="1800"/>
                      </a:pPr>
                      <a:endParaRPr/>
                    </a:p>
                  </a:txBody>
                  <a:tcPr marL="45720" marR="45720" horzOverflow="overflow">
                    <a:solidFill>
                      <a:srgbClr val="D3ECB9"/>
                    </a:solidFill>
                  </a:tcPr>
                </a:tc>
                <a:tc>
                  <a:txBody>
                    <a:bodyPr/>
                    <a:lstStyle/>
                    <a:p>
                      <a:pPr algn="l">
                        <a:defRPr sz="1800"/>
                      </a:pPr>
                      <a:r>
                        <a:t>Open Government licence</a:t>
                      </a:r>
                    </a:p>
                  </a:txBody>
                  <a:tcPr marL="45720" marR="45720" horzOverflow="overflow"/>
                </a:tc>
                <a:extLst>
                  <a:ext uri="{0D108BD9-81ED-4DB2-BD59-A6C34878D82A}">
                    <a16:rowId xmlns:a16="http://schemas.microsoft.com/office/drawing/2014/main" val="10004"/>
                  </a:ext>
                </a:extLst>
              </a:tr>
            </a:tbl>
          </a:graphicData>
        </a:graphic>
      </p:graphicFrame>
      <p:sp>
        <p:nvSpPr>
          <p:cNvPr id="971" name="TextBox 1470326404"/>
          <p:cNvSpPr txBox="1"/>
          <p:nvPr/>
        </p:nvSpPr>
        <p:spPr>
          <a:xfrm>
            <a:off x="381079" y="5941342"/>
            <a:ext cx="11254491" cy="280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400"/>
            </a:pPr>
            <a:r>
              <a:t>&lt;source : </a:t>
            </a:r>
            <a:r>
              <a:rPr u="sng">
                <a:solidFill>
                  <a:srgbClr val="0563C1"/>
                </a:solidFill>
                <a:uFill>
                  <a:solidFill>
                    <a:srgbClr val="0563C1"/>
                  </a:solidFill>
                </a:uFill>
                <a:hlinkClick r:id="rId2"/>
              </a:rPr>
              <a:t>https://data.europa.eu/sites/default/files/d2.1.2_training_module_2.5_data_and_metadata_licensing_en_edp.pdf</a:t>
            </a:r>
            <a:r>
              <a:t> CC-BY&gt;</a:t>
            </a:r>
          </a:p>
        </p:txBody>
      </p:sp>
      <p:sp>
        <p:nvSpPr>
          <p:cNvPr id="972" name="TextBox 1"/>
          <p:cNvSpPr txBox="1"/>
          <p:nvPr/>
        </p:nvSpPr>
        <p:spPr>
          <a:xfrm>
            <a:off x="1893247" y="6381327"/>
            <a:ext cx="616313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i="1">
                <a:solidFill>
                  <a:srgbClr val="A6A6A6"/>
                </a:solidFill>
              </a:defRPr>
            </a:pPr>
            <a:r>
              <a:t>Open Licenses for Data, Code, and Software </a:t>
            </a:r>
            <a:r>
              <a:rPr i="0"/>
              <a:t>Pilot – CC-BY SA – 19.06.2024</a:t>
            </a:r>
          </a:p>
        </p:txBody>
      </p:sp>
    </p:spTree>
  </p:cSld>
  <p:clrMapOvr>
    <a:masterClrMapping/>
  </p:clrMapOvr>
  <p:transition spd="med"/>
</p:sld>
</file>

<file path=ppt/theme/theme1.xml><?xml version="1.0" encoding="utf-8"?>
<a:theme xmlns:a="http://schemas.openxmlformats.org/drawingml/2006/main" name="Tema di Office">
  <a:themeElements>
    <a:clrScheme name="Tema di Office">
      <a:dk1>
        <a:srgbClr val="000000"/>
      </a:dk1>
      <a:lt1>
        <a:srgbClr val="FFFFFF"/>
      </a:lt1>
      <a:dk2>
        <a:srgbClr val="A7A7A7"/>
      </a:dk2>
      <a:lt2>
        <a:srgbClr val="535353"/>
      </a:lt2>
      <a:accent1>
        <a:srgbClr val="FF9933"/>
      </a:accent1>
      <a:accent2>
        <a:srgbClr val="0070C0"/>
      </a:accent2>
      <a:accent3>
        <a:srgbClr val="92D050"/>
      </a:accent3>
      <a:accent4>
        <a:srgbClr val="FF3399"/>
      </a:accent4>
      <a:accent5>
        <a:srgbClr val="3F3F3F"/>
      </a:accent5>
      <a:accent6>
        <a:srgbClr val="A5A5A5"/>
      </a:accent6>
      <a:hlink>
        <a:srgbClr val="0000FF"/>
      </a:hlink>
      <a:folHlink>
        <a:srgbClr val="FF00FF"/>
      </a:folHlink>
    </a:clrScheme>
    <a:fontScheme name="Tema di Office">
      <a:majorFont>
        <a:latin typeface="Calibri"/>
        <a:ea typeface="Calibri"/>
        <a:cs typeface="Calibri"/>
      </a:majorFont>
      <a:minorFont>
        <a:latin typeface="Helvetica"/>
        <a:ea typeface="Helvetica"/>
        <a:cs typeface="Helvetica"/>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i Office">
  <a:themeElements>
    <a:clrScheme name="Tema di Office">
      <a:dk1>
        <a:srgbClr val="000000"/>
      </a:dk1>
      <a:lt1>
        <a:srgbClr val="FFFFFF"/>
      </a:lt1>
      <a:dk2>
        <a:srgbClr val="A7A7A7"/>
      </a:dk2>
      <a:lt2>
        <a:srgbClr val="535353"/>
      </a:lt2>
      <a:accent1>
        <a:srgbClr val="FF9933"/>
      </a:accent1>
      <a:accent2>
        <a:srgbClr val="0070C0"/>
      </a:accent2>
      <a:accent3>
        <a:srgbClr val="92D050"/>
      </a:accent3>
      <a:accent4>
        <a:srgbClr val="FF3399"/>
      </a:accent4>
      <a:accent5>
        <a:srgbClr val="3F3F3F"/>
      </a:accent5>
      <a:accent6>
        <a:srgbClr val="A5A5A5"/>
      </a:accent6>
      <a:hlink>
        <a:srgbClr val="0000FF"/>
      </a:hlink>
      <a:folHlink>
        <a:srgbClr val="FF00FF"/>
      </a:folHlink>
    </a:clrScheme>
    <a:fontScheme name="Tema di Office">
      <a:majorFont>
        <a:latin typeface="Calibri"/>
        <a:ea typeface="Calibri"/>
        <a:cs typeface="Calibri"/>
      </a:majorFont>
      <a:minorFont>
        <a:latin typeface="Helvetica"/>
        <a:ea typeface="Helvetica"/>
        <a:cs typeface="Helvetica"/>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182</TotalTime>
  <Words>9728</Words>
  <Application>Microsoft Office PowerPoint</Application>
  <PresentationFormat>Widescreen</PresentationFormat>
  <Paragraphs>756</Paragraphs>
  <Slides>112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Century Gothic</vt:lpstr>
      <vt:lpstr>Wingdings</vt:lpstr>
      <vt:lpstr>Tema di Office</vt:lpstr>
      <vt:lpstr>Open Licenses for Data, Code and Software for Data Stewards</vt:lpstr>
      <vt:lpstr>Course Authors and Instructor</vt:lpstr>
      <vt:lpstr>Learning objectives</vt:lpstr>
      <vt:lpstr>Outline</vt:lpstr>
      <vt:lpstr>A quick poll</vt:lpstr>
      <vt:lpstr>Ice-breaker (in small groups)</vt:lpstr>
      <vt:lpstr>Unit 1: Why you should license your research output (and how to overcome resistance)</vt:lpstr>
      <vt:lpstr>Why license your research output?</vt:lpstr>
      <vt:lpstr>Why license your research output?</vt:lpstr>
      <vt:lpstr>Why license your research output?</vt:lpstr>
      <vt:lpstr>Why license your research output?</vt:lpstr>
      <vt:lpstr>So why doesn’t everyone license their research outputs? What are some common reasons?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activity 1 (in small groups)</vt:lpstr>
      <vt:lpstr>PowerPoint Presentation</vt:lpstr>
      <vt:lpstr>Unit 2: What to consider before applying licenses to research outputs</vt:lpstr>
      <vt:lpstr>The research life cycle</vt:lpstr>
      <vt:lpstr>The goal is to make the research outputs…</vt:lpstr>
      <vt:lpstr>PowerPoint Presentation</vt:lpstr>
      <vt:lpstr>PowerPoint Presentation</vt:lpstr>
      <vt:lpstr>1. Assessment of... right to assign a license</vt:lpstr>
      <vt:lpstr>1. Assessment of... right to assign a license</vt:lpstr>
      <vt:lpstr>1. Assessment of... right to assign a license – cont’d</vt:lpstr>
      <vt:lpstr>1. Assessment of... right to assign a license – cont’d</vt:lpstr>
      <vt:lpstr>2. Assessment of... funder requirements</vt:lpstr>
      <vt:lpstr>2. Assessment of... funder requirements</vt:lpstr>
      <vt:lpstr>2. Assessment of... funder requirements – cont’d</vt:lpstr>
      <vt:lpstr>2. Assessment of... funder requirements – cont’d</vt:lpstr>
      <vt:lpstr>3. Assessment of... journal and repository requirements</vt:lpstr>
      <vt:lpstr>3. Assessment of... journal and repository requirements</vt:lpstr>
      <vt:lpstr>3. Assessment of... journal and repository requirements – cont’d</vt:lpstr>
      <vt:lpstr>3. Assessment of... journal and repository requirements – cont’d</vt:lpstr>
      <vt:lpstr>4. Assessment of... ethical concerns </vt:lpstr>
      <vt:lpstr>4. Assessment of... ethical concerns </vt:lpstr>
      <vt:lpstr>4. Assessment of... ethical concerns – cont’d</vt:lpstr>
      <vt:lpstr>4. Assessment of... ethical concerns – cont’d</vt:lpstr>
      <vt:lpstr>5. Assessment of... personal data</vt:lpstr>
      <vt:lpstr>5. Assessment of... personal data</vt:lpstr>
      <vt:lpstr>5. Assessment of... personal data – cont’d</vt:lpstr>
      <vt:lpstr>5. Assessment of... personal data – cont’d</vt:lpstr>
      <vt:lpstr>6. Assessment of... contractual obligations</vt:lpstr>
      <vt:lpstr>6. Assessment of... contractual obligations</vt:lpstr>
      <vt:lpstr>6. Assessment of... contractual obligations – cont’d</vt:lpstr>
      <vt:lpstr>6. Assessment of... contractual obligations – cont’d</vt:lpstr>
      <vt:lpstr>7. Assessment of... risk of reduced novelty of findings</vt:lpstr>
      <vt:lpstr>7. Assessment of... risk of reduced novelty of findings</vt:lpstr>
      <vt:lpstr>7. Assessment of... risk of reduced novelty of findings</vt:lpstr>
      <vt:lpstr>7. Assessment of... risk of reduced novelty of findings – cont’d</vt:lpstr>
      <vt:lpstr>7. Assessment of... risk of reduced novelty of findings – cont’d</vt:lpstr>
      <vt:lpstr>8. Assessment of... ability to commercialize</vt:lpstr>
      <vt:lpstr>8. Assessment of... ability to commercialize</vt:lpstr>
      <vt:lpstr>8. Assessment of... ability to commercialize – cont’d</vt:lpstr>
      <vt:lpstr>8. Assessment of... ability to commercialize – cont’d</vt:lpstr>
      <vt:lpstr>8. Assessment of... ability to commercialize – cont’d</vt:lpstr>
      <vt:lpstr>9. Assessment of... copyright infringement</vt:lpstr>
      <vt:lpstr>9. Assessment of... copyright infringement</vt:lpstr>
      <vt:lpstr>9. Assessment of... copyright infringement</vt:lpstr>
      <vt:lpstr>9. Assessment of... copyright infringement – cont’d</vt:lpstr>
      <vt:lpstr>9. Assessment of... copyright infringement – cont’d</vt:lpstr>
      <vt:lpstr>10. Assessment of... dual use</vt:lpstr>
      <vt:lpstr>10. Assessment of... dual use</vt:lpstr>
      <vt:lpstr>10. Assessment of... dual use – cont’d</vt:lpstr>
      <vt:lpstr>10. Assessment of... dual use – cont’d</vt:lpstr>
      <vt:lpstr>PowerPoint Presentation</vt:lpstr>
      <vt:lpstr>Learning activity 2: The case of NextBox</vt:lpstr>
      <vt:lpstr>Learning activity 2: The case of NextBox</vt:lpstr>
      <vt:lpstr>Unit 2 takeaways</vt:lpstr>
      <vt:lpstr>5 minute break</vt:lpstr>
      <vt:lpstr>Unit 3: How to apply licences to research outputs</vt:lpstr>
      <vt:lpstr>Overview of available open licenses</vt:lpstr>
      <vt:lpstr>Creative Commons (CC) licenses</vt:lpstr>
      <vt:lpstr>Creative Commons (CC) licenses</vt:lpstr>
      <vt:lpstr>Creative Commons (CC) licenses</vt:lpstr>
      <vt:lpstr>Creative Commons (CC) licenses</vt:lpstr>
      <vt:lpstr>Creative Commons (CC) licenses</vt:lpstr>
      <vt:lpstr>Creative Commons (CC) licenses</vt:lpstr>
      <vt:lpstr>Creative Commons (CC) zero license and public domain</vt:lpstr>
      <vt:lpstr>Creative Commons (CC) zero license and public domain</vt:lpstr>
      <vt:lpstr>Open Data Commons Attribution License (ODC-By)</vt:lpstr>
      <vt:lpstr>Open Data Commons Open Database License (ODC-ODbL)</vt:lpstr>
      <vt:lpstr>Open licenses for software</vt:lpstr>
      <vt:lpstr>Open licenses for software</vt:lpstr>
      <vt:lpstr>Open licenses for software</vt:lpstr>
      <vt:lpstr>Open licenses for software</vt:lpstr>
      <vt:lpstr>What is the appropriate license for my research output? </vt:lpstr>
      <vt:lpstr>What is the appropriate license for my research output? </vt:lpstr>
      <vt:lpstr>PowerPoint Presentation</vt:lpstr>
      <vt:lpstr>PowerPoint Presentation</vt:lpstr>
      <vt:lpstr>PowerPoint Presentation</vt:lpstr>
      <vt:lpstr>A minute about licensing metadata</vt:lpstr>
      <vt:lpstr>A minute about licensing metadata</vt:lpstr>
      <vt:lpstr>A minute about licensing metadata</vt:lpstr>
      <vt:lpstr>A minute about licensing metadata</vt:lpstr>
      <vt:lpstr>A minute about machine-readable licenses</vt:lpstr>
      <vt:lpstr>A minute about machine-readable licenses</vt:lpstr>
      <vt:lpstr>PowerPoint Presentation</vt:lpstr>
      <vt:lpstr>Learning activity 3 (Supplementary):  Choose a license</vt:lpstr>
      <vt:lpstr>Unit 3 takeaways</vt:lpstr>
      <vt:lpstr>Homework and certification</vt:lpstr>
      <vt:lpstr>Course evaluation</vt:lpstr>
      <vt:lpstr>Works cited, further reading</vt:lpstr>
      <vt:lpstr>Works cited, further reading</vt:lpstr>
      <vt:lpstr>Works cited, further reading</vt:lpstr>
      <vt:lpstr>FAIR research data and software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Licenses for Data, Code and Software for Data Stewards</dc:title>
  <dc:creator>Lorna Wildgaard</dc:creator>
  <cp:lastModifiedBy>Agnes Jasinska</cp:lastModifiedBy>
  <cp:revision>28</cp:revision>
  <cp:lastPrinted>2024-06-19T11:04:32Z</cp:lastPrinted>
  <dcterms:modified xsi:type="dcterms:W3CDTF">2024-06-19T11:06:01Z</dcterms:modified>
</cp:coreProperties>
</file>